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70" r:id="rId11"/>
    <p:sldId id="264" r:id="rId12"/>
    <p:sldId id="273" r:id="rId13"/>
    <p:sldId id="271" r:id="rId14"/>
    <p:sldId id="265" r:id="rId15"/>
    <p:sldId id="269" r:id="rId16"/>
    <p:sldId id="272" r:id="rId17"/>
    <p:sldId id="268" r:id="rId18"/>
  </p:sldIdLst>
  <p:sldSz cx="18288000" cy="10287000"/>
  <p:notesSz cx="6858000" cy="9144000"/>
  <p:embeddedFontLst>
    <p:embeddedFont>
      <p:font typeface="Roboto Bold" panose="020B0604020202020204" charset="0"/>
      <p:regular r:id="rId19"/>
    </p:embeddedFont>
    <p:embeddedFont>
      <p:font typeface="Times New Roman Bold" panose="02020803070505020304" pitchFamily="18"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3.png"/><Relationship Id="rId7" Type="http://schemas.openxmlformats.org/officeDocument/2006/relationships/image" Target="../media/image31.jp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svg"/><Relationship Id="rId7" Type="http://schemas.openxmlformats.org/officeDocument/2006/relationships/image" Target="../media/image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oftdel.com/"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1013827" y="-248630"/>
            <a:ext cx="8681329" cy="10784260"/>
          </a:xfrm>
          <a:custGeom>
            <a:avLst/>
            <a:gdLst/>
            <a:ahLst/>
            <a:cxnLst/>
            <a:rect l="l" t="t" r="r" b="b"/>
            <a:pathLst>
              <a:path w="8681329" h="10784260">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5042" y="952500"/>
            <a:ext cx="17574134" cy="1000274"/>
          </a:xfrm>
          <a:prstGeom prst="rect">
            <a:avLst/>
          </a:prstGeom>
        </p:spPr>
        <p:txBody>
          <a:bodyPr lIns="0" tIns="0" rIns="0" bIns="0" rtlCol="0" anchor="t">
            <a:spAutoFit/>
          </a:bodyPr>
          <a:lstStyle/>
          <a:p>
            <a:pPr algn="l">
              <a:lnSpc>
                <a:spcPts val="7810"/>
              </a:lnSpc>
            </a:pPr>
            <a:r>
              <a:rPr lang="en-US" sz="7100" spc="759">
                <a:solidFill>
                  <a:srgbClr val="FFFFFF"/>
                </a:solidFill>
                <a:latin typeface="Times New Roman Bold"/>
              </a:rPr>
              <a:t>IOT BASED WATER HEATER</a:t>
            </a:r>
          </a:p>
        </p:txBody>
      </p:sp>
      <p:sp>
        <p:nvSpPr>
          <p:cNvPr id="4" name="Freeform 4"/>
          <p:cNvSpPr/>
          <p:nvPr/>
        </p:nvSpPr>
        <p:spPr>
          <a:xfrm>
            <a:off x="215042" y="8287152"/>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907" y="2254018"/>
            <a:ext cx="12387115" cy="292786"/>
          </a:xfrm>
          <a:custGeom>
            <a:avLst/>
            <a:gdLst/>
            <a:ahLst/>
            <a:cxnLst/>
            <a:rect l="l" t="t" r="r" b="b"/>
            <a:pathLst>
              <a:path w="12387115" h="292786">
                <a:moveTo>
                  <a:pt x="0" y="0"/>
                </a:moveTo>
                <a:lnTo>
                  <a:pt x="12387115" y="0"/>
                </a:lnTo>
                <a:lnTo>
                  <a:pt x="12387115" y="292786"/>
                </a:lnTo>
                <a:lnTo>
                  <a:pt x="0" y="292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16934" y="3610987"/>
            <a:ext cx="9740861" cy="3763645"/>
          </a:xfrm>
          <a:prstGeom prst="rect">
            <a:avLst/>
          </a:prstGeom>
        </p:spPr>
        <p:txBody>
          <a:bodyPr lIns="0" tIns="0" rIns="0" bIns="0" rtlCol="0" anchor="t">
            <a:spAutoFit/>
          </a:bodyPr>
          <a:lstStyle/>
          <a:p>
            <a:pPr algn="ctr">
              <a:lnSpc>
                <a:spcPts val="7279"/>
              </a:lnSpc>
            </a:pPr>
            <a:r>
              <a:rPr lang="en-US" sz="5199" dirty="0">
                <a:solidFill>
                  <a:srgbClr val="FFFFFF"/>
                </a:solidFill>
                <a:latin typeface="Times New Roman Bold"/>
              </a:rPr>
              <a:t>PRAVINESH H (210701194)</a:t>
            </a:r>
          </a:p>
          <a:p>
            <a:pPr algn="ctr">
              <a:lnSpc>
                <a:spcPts val="7279"/>
              </a:lnSpc>
            </a:pPr>
            <a:r>
              <a:rPr lang="en-US" sz="5199" dirty="0">
                <a:solidFill>
                  <a:srgbClr val="FFFFFF"/>
                </a:solidFill>
                <a:latin typeface="Times New Roman Bold"/>
              </a:rPr>
              <a:t>RACHEL SHERIN J (210701200)</a:t>
            </a:r>
          </a:p>
          <a:p>
            <a:pPr algn="ctr">
              <a:lnSpc>
                <a:spcPts val="7279"/>
              </a:lnSpc>
            </a:pPr>
            <a:r>
              <a:rPr lang="en-US" sz="5199" dirty="0">
                <a:solidFill>
                  <a:srgbClr val="FFFFFF"/>
                </a:solidFill>
                <a:latin typeface="Times New Roman Bold"/>
              </a:rPr>
              <a:t>RAM PRAKASH L (210701208)</a:t>
            </a:r>
          </a:p>
          <a:p>
            <a:pPr algn="ctr">
              <a:lnSpc>
                <a:spcPts val="7279"/>
              </a:lnSpc>
            </a:pPr>
            <a:r>
              <a:rPr lang="en-US" sz="5199" dirty="0">
                <a:solidFill>
                  <a:srgbClr val="FFFFFF"/>
                </a:solidFill>
                <a:latin typeface="Times New Roman Bold"/>
              </a:rPr>
              <a:t>RAVEENA SRI R (210701210)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5589789" y="2552700"/>
            <a:ext cx="11842714" cy="11842714"/>
          </a:xfrm>
          <a:custGeom>
            <a:avLst/>
            <a:gdLst/>
            <a:ahLst/>
            <a:cxnLst/>
            <a:rect l="l" t="t" r="r" b="b"/>
            <a:pathLst>
              <a:path w="11842714" h="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100000">
            <a:off x="15171541" y="12095451"/>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6344147" y="12274439"/>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14795156" y="12764100"/>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333375"/>
            <a:ext cx="11033355" cy="988284"/>
          </a:xfrm>
          <a:prstGeom prst="rect">
            <a:avLst/>
          </a:prstGeom>
        </p:spPr>
        <p:txBody>
          <a:bodyPr lIns="0" tIns="0" rIns="0" bIns="0" rtlCol="0" anchor="t">
            <a:spAutoFit/>
          </a:bodyPr>
          <a:lstStyle/>
          <a:p>
            <a:pPr algn="l">
              <a:lnSpc>
                <a:spcPts val="8400"/>
              </a:lnSpc>
            </a:pPr>
            <a:r>
              <a:rPr lang="en-US" sz="6000" dirty="0">
                <a:solidFill>
                  <a:srgbClr val="FFFFFF"/>
                </a:solidFill>
                <a:latin typeface="Times New Roman Bold"/>
              </a:rPr>
              <a:t> CIRCUIT DIAGRAM</a:t>
            </a:r>
          </a:p>
        </p:txBody>
      </p:sp>
      <p:pic>
        <p:nvPicPr>
          <p:cNvPr id="8" name="Picture 7">
            <a:extLst>
              <a:ext uri="{FF2B5EF4-FFF2-40B4-BE49-F238E27FC236}">
                <a16:creationId xmlns:a16="http://schemas.microsoft.com/office/drawing/2014/main" id="{A4559435-1423-B085-9533-FEE3BACDD4FE}"/>
              </a:ext>
            </a:extLst>
          </p:cNvPr>
          <p:cNvPicPr>
            <a:picLocks noChangeAspect="1"/>
          </p:cNvPicPr>
          <p:nvPr/>
        </p:nvPicPr>
        <p:blipFill>
          <a:blip r:embed="rId6"/>
          <a:stretch>
            <a:fillRect/>
          </a:stretch>
        </p:blipFill>
        <p:spPr>
          <a:xfrm>
            <a:off x="1905000" y="1714499"/>
            <a:ext cx="13716000" cy="7486995"/>
          </a:xfrm>
          <a:prstGeom prst="rect">
            <a:avLst/>
          </a:prstGeom>
        </p:spPr>
      </p:pic>
    </p:spTree>
    <p:extLst>
      <p:ext uri="{BB962C8B-B14F-4D97-AF65-F5344CB8AC3E}">
        <p14:creationId xmlns:p14="http://schemas.microsoft.com/office/powerpoint/2010/main" val="373404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71522" y="1740935"/>
            <a:ext cx="10744956" cy="8038054"/>
          </a:xfrm>
          <a:custGeom>
            <a:avLst/>
            <a:gdLst/>
            <a:ahLst/>
            <a:cxnLst/>
            <a:rect l="l" t="t" r="r" b="b"/>
            <a:pathLst>
              <a:path w="10744956" h="8038054">
                <a:moveTo>
                  <a:pt x="0" y="0"/>
                </a:moveTo>
                <a:lnTo>
                  <a:pt x="10744956" y="0"/>
                </a:lnTo>
                <a:lnTo>
                  <a:pt x="10744956" y="8038054"/>
                </a:lnTo>
                <a:lnTo>
                  <a:pt x="0" y="8038054"/>
                </a:lnTo>
                <a:lnTo>
                  <a:pt x="0" y="0"/>
                </a:lnTo>
                <a:close/>
              </a:path>
            </a:pathLst>
          </a:custGeom>
          <a:blipFill>
            <a:blip r:embed="rId2"/>
            <a:stretch>
              <a:fillRect/>
            </a:stretch>
          </a:blipFill>
        </p:spPr>
      </p:sp>
      <p:sp>
        <p:nvSpPr>
          <p:cNvPr id="3" name="Freeform 3"/>
          <p:cNvSpPr/>
          <p:nvPr/>
        </p:nvSpPr>
        <p:spPr>
          <a:xfrm>
            <a:off x="-3987856"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3"/>
            <a:stretch>
              <a:fillRect l="-12500" r="-12500"/>
            </a:stretch>
          </a:blipFill>
        </p:spPr>
      </p:sp>
      <p:sp>
        <p:nvSpPr>
          <p:cNvPr id="4" name="TextBox 4"/>
          <p:cNvSpPr txBox="1"/>
          <p:nvPr/>
        </p:nvSpPr>
        <p:spPr>
          <a:xfrm>
            <a:off x="5709040" y="64262"/>
            <a:ext cx="7555059" cy="964438"/>
          </a:xfrm>
          <a:prstGeom prst="rect">
            <a:avLst/>
          </a:prstGeom>
        </p:spPr>
        <p:txBody>
          <a:bodyPr lIns="0" tIns="0" rIns="0" bIns="0" rtlCol="0" anchor="t">
            <a:spAutoFit/>
          </a:bodyPr>
          <a:lstStyle/>
          <a:p>
            <a:pPr algn="l">
              <a:lnSpc>
                <a:spcPts val="6776"/>
              </a:lnSpc>
            </a:pPr>
            <a:r>
              <a:rPr lang="en-US" sz="5600">
                <a:solidFill>
                  <a:srgbClr val="18072B"/>
                </a:solidFill>
                <a:latin typeface="Times New Roman Bold"/>
              </a:rPr>
              <a:t>WORKING MODEL</a:t>
            </a:r>
          </a:p>
        </p:txBody>
      </p:sp>
      <p:sp>
        <p:nvSpPr>
          <p:cNvPr id="5" name="Freeform 5"/>
          <p:cNvSpPr/>
          <p:nvPr/>
        </p:nvSpPr>
        <p:spPr>
          <a:xfrm>
            <a:off x="16126203"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3"/>
            <a:stretch>
              <a:fillRect l="-12500" r="-12500"/>
            </a:stretch>
          </a:blipFill>
        </p:spPr>
      </p:sp>
      <p:sp>
        <p:nvSpPr>
          <p:cNvPr id="6" name="Freeform 6"/>
          <p:cNvSpPr/>
          <p:nvPr/>
        </p:nvSpPr>
        <p:spPr>
          <a:xfrm rot="-10800000">
            <a:off x="3981942" y="1253791"/>
            <a:ext cx="10534536" cy="248998"/>
          </a:xfrm>
          <a:custGeom>
            <a:avLst/>
            <a:gdLst/>
            <a:ahLst/>
            <a:cxnLst/>
            <a:rect l="l" t="t" r="r" b="b"/>
            <a:pathLst>
              <a:path w="10534536" h="248998">
                <a:moveTo>
                  <a:pt x="0" y="0"/>
                </a:moveTo>
                <a:lnTo>
                  <a:pt x="10534536" y="0"/>
                </a:lnTo>
                <a:lnTo>
                  <a:pt x="10534536" y="248998"/>
                </a:lnTo>
                <a:lnTo>
                  <a:pt x="0" y="24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56473">
            <a:off x="9359396" y="92381"/>
            <a:ext cx="16874471" cy="20962076"/>
          </a:xfrm>
          <a:custGeom>
            <a:avLst/>
            <a:gdLst/>
            <a:ahLst/>
            <a:cxnLst/>
            <a:rect l="l" t="t" r="r" b="b"/>
            <a:pathLst>
              <a:path w="16874471" h="20962076">
                <a:moveTo>
                  <a:pt x="0" y="0"/>
                </a:moveTo>
                <a:lnTo>
                  <a:pt x="16874471" y="0"/>
                </a:lnTo>
                <a:lnTo>
                  <a:pt x="16874471" y="20962076"/>
                </a:lnTo>
                <a:lnTo>
                  <a:pt x="0" y="20962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987856"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2"/>
            <a:stretch>
              <a:fillRect l="-12500" r="-12500"/>
            </a:stretch>
          </a:blipFill>
        </p:spPr>
      </p:sp>
      <p:sp>
        <p:nvSpPr>
          <p:cNvPr id="4" name="TextBox 4"/>
          <p:cNvSpPr txBox="1"/>
          <p:nvPr/>
        </p:nvSpPr>
        <p:spPr>
          <a:xfrm>
            <a:off x="7391400" y="266700"/>
            <a:ext cx="6191029" cy="822405"/>
          </a:xfrm>
          <a:prstGeom prst="rect">
            <a:avLst/>
          </a:prstGeom>
        </p:spPr>
        <p:txBody>
          <a:bodyPr wrap="square" lIns="0" tIns="0" rIns="0" bIns="0" rtlCol="0" anchor="t">
            <a:spAutoFit/>
          </a:bodyPr>
          <a:lstStyle/>
          <a:p>
            <a:pPr algn="l">
              <a:lnSpc>
                <a:spcPts val="6776"/>
              </a:lnSpc>
            </a:pPr>
            <a:r>
              <a:rPr lang="en-US" sz="5600" dirty="0">
                <a:solidFill>
                  <a:srgbClr val="18072B"/>
                </a:solidFill>
                <a:latin typeface="Times New Roman Bold"/>
              </a:rPr>
              <a:t>OUTPUT</a:t>
            </a:r>
          </a:p>
        </p:txBody>
      </p:sp>
      <p:sp>
        <p:nvSpPr>
          <p:cNvPr id="5" name="Freeform 5"/>
          <p:cNvSpPr/>
          <p:nvPr/>
        </p:nvSpPr>
        <p:spPr>
          <a:xfrm>
            <a:off x="16126203"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2"/>
            <a:stretch>
              <a:fillRect l="-12500" r="-12500"/>
            </a:stretch>
          </a:blipFill>
        </p:spPr>
      </p:sp>
      <p:sp>
        <p:nvSpPr>
          <p:cNvPr id="6" name="Freeform 6"/>
          <p:cNvSpPr/>
          <p:nvPr/>
        </p:nvSpPr>
        <p:spPr>
          <a:xfrm rot="-10800000">
            <a:off x="3981942" y="1253791"/>
            <a:ext cx="10534536" cy="248998"/>
          </a:xfrm>
          <a:custGeom>
            <a:avLst/>
            <a:gdLst/>
            <a:ahLst/>
            <a:cxnLst/>
            <a:rect l="l" t="t" r="r" b="b"/>
            <a:pathLst>
              <a:path w="10534536" h="248998">
                <a:moveTo>
                  <a:pt x="0" y="0"/>
                </a:moveTo>
                <a:lnTo>
                  <a:pt x="10534536" y="0"/>
                </a:lnTo>
                <a:lnTo>
                  <a:pt x="10534536" y="248998"/>
                </a:lnTo>
                <a:lnTo>
                  <a:pt x="0" y="2489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56473">
            <a:off x="9359396" y="92381"/>
            <a:ext cx="16874471" cy="20962076"/>
          </a:xfrm>
          <a:custGeom>
            <a:avLst/>
            <a:gdLst/>
            <a:ahLst/>
            <a:cxnLst/>
            <a:rect l="l" t="t" r="r" b="b"/>
            <a:pathLst>
              <a:path w="16874471" h="20962076">
                <a:moveTo>
                  <a:pt x="0" y="0"/>
                </a:moveTo>
                <a:lnTo>
                  <a:pt x="16874471" y="0"/>
                </a:lnTo>
                <a:lnTo>
                  <a:pt x="16874471" y="20962076"/>
                </a:lnTo>
                <a:lnTo>
                  <a:pt x="0" y="20962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1" name="Picture 10">
            <a:extLst>
              <a:ext uri="{FF2B5EF4-FFF2-40B4-BE49-F238E27FC236}">
                <a16:creationId xmlns:a16="http://schemas.microsoft.com/office/drawing/2014/main" id="{990B8C1C-AA6A-65DF-7865-A1122D90B413}"/>
              </a:ext>
            </a:extLst>
          </p:cNvPr>
          <p:cNvPicPr>
            <a:picLocks noChangeAspect="1"/>
          </p:cNvPicPr>
          <p:nvPr/>
        </p:nvPicPr>
        <p:blipFill>
          <a:blip r:embed="rId7"/>
          <a:stretch>
            <a:fillRect/>
          </a:stretch>
        </p:blipFill>
        <p:spPr>
          <a:xfrm>
            <a:off x="4267200" y="3431210"/>
            <a:ext cx="4398653" cy="3424580"/>
          </a:xfrm>
          <a:prstGeom prst="rect">
            <a:avLst/>
          </a:prstGeom>
        </p:spPr>
      </p:pic>
      <p:pic>
        <p:nvPicPr>
          <p:cNvPr id="13" name="Picture 12">
            <a:extLst>
              <a:ext uri="{FF2B5EF4-FFF2-40B4-BE49-F238E27FC236}">
                <a16:creationId xmlns:a16="http://schemas.microsoft.com/office/drawing/2014/main" id="{07CE188E-58F7-0F03-8A71-625403CA75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691" y="2057162"/>
            <a:ext cx="4956367" cy="7505938"/>
          </a:xfrm>
          <a:prstGeom prst="rect">
            <a:avLst/>
          </a:prstGeom>
        </p:spPr>
      </p:pic>
    </p:spTree>
    <p:extLst>
      <p:ext uri="{BB962C8B-B14F-4D97-AF65-F5344CB8AC3E}">
        <p14:creationId xmlns:p14="http://schemas.microsoft.com/office/powerpoint/2010/main" val="2556090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987856"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2"/>
            <a:stretch>
              <a:fillRect l="-12500" r="-12500"/>
            </a:stretch>
          </a:blipFill>
        </p:spPr>
      </p:sp>
      <p:sp>
        <p:nvSpPr>
          <p:cNvPr id="4" name="TextBox 4"/>
          <p:cNvSpPr txBox="1"/>
          <p:nvPr/>
        </p:nvSpPr>
        <p:spPr>
          <a:xfrm>
            <a:off x="5709040" y="64262"/>
            <a:ext cx="7555059" cy="822405"/>
          </a:xfrm>
          <a:prstGeom prst="rect">
            <a:avLst/>
          </a:prstGeom>
        </p:spPr>
        <p:txBody>
          <a:bodyPr lIns="0" tIns="0" rIns="0" bIns="0" rtlCol="0" anchor="t">
            <a:spAutoFit/>
          </a:bodyPr>
          <a:lstStyle/>
          <a:p>
            <a:pPr algn="l">
              <a:lnSpc>
                <a:spcPts val="6776"/>
              </a:lnSpc>
            </a:pPr>
            <a:r>
              <a:rPr lang="en-US" sz="5600" dirty="0">
                <a:solidFill>
                  <a:srgbClr val="18072B"/>
                </a:solidFill>
                <a:latin typeface="Times New Roman Bold"/>
              </a:rPr>
              <a:t>PROTOTYPE</a:t>
            </a:r>
          </a:p>
        </p:txBody>
      </p:sp>
      <p:sp>
        <p:nvSpPr>
          <p:cNvPr id="5" name="Freeform 5"/>
          <p:cNvSpPr/>
          <p:nvPr/>
        </p:nvSpPr>
        <p:spPr>
          <a:xfrm>
            <a:off x="16126203" y="0"/>
            <a:ext cx="6151626" cy="10287000"/>
          </a:xfrm>
          <a:custGeom>
            <a:avLst/>
            <a:gdLst/>
            <a:ahLst/>
            <a:cxnLst/>
            <a:rect l="l" t="t" r="r" b="b"/>
            <a:pathLst>
              <a:path w="6151626" h="10287000">
                <a:moveTo>
                  <a:pt x="0" y="0"/>
                </a:moveTo>
                <a:lnTo>
                  <a:pt x="6151626" y="0"/>
                </a:lnTo>
                <a:lnTo>
                  <a:pt x="6151626" y="10287000"/>
                </a:lnTo>
                <a:lnTo>
                  <a:pt x="0" y="10287000"/>
                </a:lnTo>
                <a:lnTo>
                  <a:pt x="0" y="0"/>
                </a:lnTo>
                <a:close/>
              </a:path>
            </a:pathLst>
          </a:custGeom>
          <a:blipFill>
            <a:blip r:embed="rId2"/>
            <a:stretch>
              <a:fillRect l="-12500" r="-12500"/>
            </a:stretch>
          </a:blipFill>
        </p:spPr>
      </p:sp>
      <p:sp>
        <p:nvSpPr>
          <p:cNvPr id="6" name="Freeform 6"/>
          <p:cNvSpPr/>
          <p:nvPr/>
        </p:nvSpPr>
        <p:spPr>
          <a:xfrm rot="-10800000">
            <a:off x="3981942" y="1253791"/>
            <a:ext cx="10534536" cy="248998"/>
          </a:xfrm>
          <a:custGeom>
            <a:avLst/>
            <a:gdLst/>
            <a:ahLst/>
            <a:cxnLst/>
            <a:rect l="l" t="t" r="r" b="b"/>
            <a:pathLst>
              <a:path w="10534536" h="248998">
                <a:moveTo>
                  <a:pt x="0" y="0"/>
                </a:moveTo>
                <a:lnTo>
                  <a:pt x="10534536" y="0"/>
                </a:lnTo>
                <a:lnTo>
                  <a:pt x="10534536" y="248998"/>
                </a:lnTo>
                <a:lnTo>
                  <a:pt x="0" y="2489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56473">
            <a:off x="5116353" y="8564543"/>
            <a:ext cx="16874471" cy="20962076"/>
          </a:xfrm>
          <a:custGeom>
            <a:avLst/>
            <a:gdLst/>
            <a:ahLst/>
            <a:cxnLst/>
            <a:rect l="l" t="t" r="r" b="b"/>
            <a:pathLst>
              <a:path w="16874471" h="20962076">
                <a:moveTo>
                  <a:pt x="0" y="0"/>
                </a:moveTo>
                <a:lnTo>
                  <a:pt x="16874471" y="0"/>
                </a:lnTo>
                <a:lnTo>
                  <a:pt x="16874471" y="20962076"/>
                </a:lnTo>
                <a:lnTo>
                  <a:pt x="0" y="20962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8" name="Picture 7">
            <a:extLst>
              <a:ext uri="{FF2B5EF4-FFF2-40B4-BE49-F238E27FC236}">
                <a16:creationId xmlns:a16="http://schemas.microsoft.com/office/drawing/2014/main" id="{BE0F371C-1942-5D58-C69E-990BE90929BF}"/>
              </a:ext>
            </a:extLst>
          </p:cNvPr>
          <p:cNvPicPr>
            <a:picLocks noChangeAspect="1"/>
          </p:cNvPicPr>
          <p:nvPr/>
        </p:nvPicPr>
        <p:blipFill>
          <a:blip r:embed="rId7"/>
          <a:stretch>
            <a:fillRect/>
          </a:stretch>
        </p:blipFill>
        <p:spPr>
          <a:xfrm>
            <a:off x="3773495" y="1922700"/>
            <a:ext cx="4625591" cy="8148076"/>
          </a:xfrm>
          <a:prstGeom prst="rect">
            <a:avLst/>
          </a:prstGeom>
        </p:spPr>
      </p:pic>
      <p:pic>
        <p:nvPicPr>
          <p:cNvPr id="9" name="Picture 8">
            <a:extLst>
              <a:ext uri="{FF2B5EF4-FFF2-40B4-BE49-F238E27FC236}">
                <a16:creationId xmlns:a16="http://schemas.microsoft.com/office/drawing/2014/main" id="{F0456E49-CDCB-FE46-3280-78939E03444E}"/>
              </a:ext>
            </a:extLst>
          </p:cNvPr>
          <p:cNvPicPr>
            <a:picLocks noChangeAspect="1"/>
          </p:cNvPicPr>
          <p:nvPr/>
        </p:nvPicPr>
        <p:blipFill>
          <a:blip r:embed="rId8"/>
          <a:stretch>
            <a:fillRect/>
          </a:stretch>
        </p:blipFill>
        <p:spPr>
          <a:xfrm>
            <a:off x="10008811" y="1922700"/>
            <a:ext cx="3328913" cy="8231196"/>
          </a:xfrm>
          <a:prstGeom prst="rect">
            <a:avLst/>
          </a:prstGeom>
        </p:spPr>
      </p:pic>
    </p:spTree>
    <p:extLst>
      <p:ext uri="{BB962C8B-B14F-4D97-AF65-F5344CB8AC3E}">
        <p14:creationId xmlns:p14="http://schemas.microsoft.com/office/powerpoint/2010/main" val="181376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grpSp>
        <p:nvGrpSpPr>
          <p:cNvPr id="2" name="Group 2"/>
          <p:cNvGrpSpPr/>
          <p:nvPr/>
        </p:nvGrpSpPr>
        <p:grpSpPr>
          <a:xfrm>
            <a:off x="-961672" y="1028700"/>
            <a:ext cx="20943650" cy="8229600"/>
            <a:chOff x="0" y="0"/>
            <a:chExt cx="5516023" cy="2167467"/>
          </a:xfrm>
        </p:grpSpPr>
        <p:sp>
          <p:nvSpPr>
            <p:cNvPr id="3" name="Freeform 3"/>
            <p:cNvSpPr/>
            <p:nvPr/>
          </p:nvSpPr>
          <p:spPr>
            <a:xfrm>
              <a:off x="0" y="0"/>
              <a:ext cx="5516023" cy="2167467"/>
            </a:xfrm>
            <a:custGeom>
              <a:avLst/>
              <a:gdLst/>
              <a:ahLst/>
              <a:cxnLst/>
              <a:rect l="l" t="t" r="r" b="b"/>
              <a:pathLst>
                <a:path w="5516023" h="2167467">
                  <a:moveTo>
                    <a:pt x="0" y="0"/>
                  </a:moveTo>
                  <a:lnTo>
                    <a:pt x="5516023" y="0"/>
                  </a:lnTo>
                  <a:lnTo>
                    <a:pt x="5516023" y="2167467"/>
                  </a:lnTo>
                  <a:lnTo>
                    <a:pt x="0" y="2167467"/>
                  </a:lnTo>
                  <a:close/>
                </a:path>
              </a:pathLst>
            </a:custGeom>
            <a:solidFill>
              <a:srgbClr val="FFFFFF"/>
            </a:solidFill>
          </p:spPr>
        </p:sp>
        <p:sp>
          <p:nvSpPr>
            <p:cNvPr id="4" name="TextBox 4"/>
            <p:cNvSpPr txBox="1"/>
            <p:nvPr/>
          </p:nvSpPr>
          <p:spPr>
            <a:xfrm>
              <a:off x="0" y="-47625"/>
              <a:ext cx="5516023" cy="2215092"/>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rot="-10800000">
            <a:off x="2047988" y="2749899"/>
            <a:ext cx="11239127" cy="265652"/>
          </a:xfrm>
          <a:custGeom>
            <a:avLst/>
            <a:gdLst/>
            <a:ahLst/>
            <a:cxnLst/>
            <a:rect l="l" t="t" r="r" b="b"/>
            <a:pathLst>
              <a:path w="11239127" h="265652">
                <a:moveTo>
                  <a:pt x="0" y="0"/>
                </a:moveTo>
                <a:lnTo>
                  <a:pt x="11239127" y="0"/>
                </a:lnTo>
                <a:lnTo>
                  <a:pt x="11239127" y="265653"/>
                </a:lnTo>
                <a:lnTo>
                  <a:pt x="0" y="265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1133231" y="3521959"/>
            <a:ext cx="11060429" cy="3587574"/>
          </a:xfrm>
          <a:custGeom>
            <a:avLst/>
            <a:gdLst/>
            <a:ahLst/>
            <a:cxnLst/>
            <a:rect l="l" t="t" r="r" b="b"/>
            <a:pathLst>
              <a:path w="11060429" h="3587574">
                <a:moveTo>
                  <a:pt x="0" y="0"/>
                </a:moveTo>
                <a:lnTo>
                  <a:pt x="11060429" y="0"/>
                </a:lnTo>
                <a:lnTo>
                  <a:pt x="11060429" y="3587573"/>
                </a:lnTo>
                <a:lnTo>
                  <a:pt x="0" y="3587573"/>
                </a:lnTo>
                <a:lnTo>
                  <a:pt x="0" y="0"/>
                </a:lnTo>
                <a:close/>
              </a:path>
            </a:pathLst>
          </a:custGeom>
          <a:blipFill>
            <a:blip r:embed="rId4"/>
            <a:stretch>
              <a:fillRect t="-56526" b="-28452"/>
            </a:stretch>
          </a:blipFill>
        </p:spPr>
      </p:sp>
      <p:sp>
        <p:nvSpPr>
          <p:cNvPr id="7" name="TextBox 7"/>
          <p:cNvSpPr txBox="1"/>
          <p:nvPr/>
        </p:nvSpPr>
        <p:spPr>
          <a:xfrm>
            <a:off x="1726970" y="1321149"/>
            <a:ext cx="7417030" cy="1095375"/>
          </a:xfrm>
          <a:prstGeom prst="rect">
            <a:avLst/>
          </a:prstGeom>
        </p:spPr>
        <p:txBody>
          <a:bodyPr lIns="0" tIns="0" rIns="0" bIns="0" rtlCol="0" anchor="t">
            <a:spAutoFit/>
          </a:bodyPr>
          <a:lstStyle/>
          <a:p>
            <a:pPr marL="0" lvl="0" indent="0" algn="l">
              <a:lnSpc>
                <a:spcPts val="7679"/>
              </a:lnSpc>
              <a:spcBef>
                <a:spcPct val="0"/>
              </a:spcBef>
            </a:pPr>
            <a:r>
              <a:rPr lang="en-US" sz="6399">
                <a:solidFill>
                  <a:srgbClr val="28094B"/>
                </a:solidFill>
                <a:latin typeface="Times New Roman Bold"/>
              </a:rPr>
              <a:t>MODULES USED</a:t>
            </a:r>
          </a:p>
        </p:txBody>
      </p:sp>
      <p:sp>
        <p:nvSpPr>
          <p:cNvPr id="8" name="TextBox 8"/>
          <p:cNvSpPr txBox="1"/>
          <p:nvPr/>
        </p:nvSpPr>
        <p:spPr>
          <a:xfrm>
            <a:off x="1581606" y="3167952"/>
            <a:ext cx="12587601" cy="5601734"/>
          </a:xfrm>
          <a:prstGeom prst="rect">
            <a:avLst/>
          </a:prstGeom>
        </p:spPr>
        <p:txBody>
          <a:bodyPr lIns="0" tIns="0" rIns="0" bIns="0" rtlCol="0" anchor="t">
            <a:spAutoFit/>
          </a:bodyPr>
          <a:lstStyle/>
          <a:p>
            <a:pPr algn="just">
              <a:lnSpc>
                <a:spcPts val="6243"/>
              </a:lnSpc>
            </a:pPr>
            <a:r>
              <a:rPr lang="en-US" sz="4459">
                <a:solidFill>
                  <a:srgbClr val="28094B"/>
                </a:solidFill>
                <a:latin typeface="Times New Roman"/>
              </a:rPr>
              <a:t>1. Sensor Module</a:t>
            </a:r>
          </a:p>
          <a:p>
            <a:pPr algn="just">
              <a:lnSpc>
                <a:spcPts val="6243"/>
              </a:lnSpc>
            </a:pPr>
            <a:r>
              <a:rPr lang="en-US" sz="4459">
                <a:solidFill>
                  <a:srgbClr val="28094B"/>
                </a:solidFill>
                <a:latin typeface="Times New Roman"/>
              </a:rPr>
              <a:t>2. User Interface Module</a:t>
            </a:r>
          </a:p>
          <a:p>
            <a:pPr algn="just">
              <a:lnSpc>
                <a:spcPts val="6243"/>
              </a:lnSpc>
            </a:pPr>
            <a:r>
              <a:rPr lang="en-US" sz="4459">
                <a:solidFill>
                  <a:srgbClr val="28094B"/>
                </a:solidFill>
                <a:latin typeface="Times New Roman"/>
              </a:rPr>
              <a:t>3. IoT Platform Integration Module</a:t>
            </a:r>
          </a:p>
          <a:p>
            <a:pPr algn="just">
              <a:lnSpc>
                <a:spcPts val="6243"/>
              </a:lnSpc>
            </a:pPr>
            <a:r>
              <a:rPr lang="en-US" sz="4459">
                <a:solidFill>
                  <a:srgbClr val="28094B"/>
                </a:solidFill>
                <a:latin typeface="Times New Roman"/>
              </a:rPr>
              <a:t>4. Automation and Optimization Module</a:t>
            </a:r>
          </a:p>
          <a:p>
            <a:pPr algn="just">
              <a:lnSpc>
                <a:spcPts val="6243"/>
              </a:lnSpc>
            </a:pPr>
            <a:r>
              <a:rPr lang="en-US" sz="4459">
                <a:solidFill>
                  <a:srgbClr val="28094B"/>
                </a:solidFill>
                <a:latin typeface="Times New Roman"/>
              </a:rPr>
              <a:t>5. Security Module</a:t>
            </a:r>
          </a:p>
          <a:p>
            <a:pPr algn="just">
              <a:lnSpc>
                <a:spcPts val="6243"/>
              </a:lnSpc>
            </a:pPr>
            <a:r>
              <a:rPr lang="en-US" sz="4459">
                <a:solidFill>
                  <a:srgbClr val="28094B"/>
                </a:solidFill>
                <a:latin typeface="Times New Roman"/>
              </a:rPr>
              <a:t>6. Power Management Module</a:t>
            </a:r>
          </a:p>
          <a:p>
            <a:pPr marL="0" lvl="0" indent="0" algn="just">
              <a:lnSpc>
                <a:spcPts val="6243"/>
              </a:lnSpc>
              <a:spcBef>
                <a:spcPct val="0"/>
              </a:spcBef>
            </a:pPr>
            <a:endParaRPr lang="en-US" sz="4459">
              <a:solidFill>
                <a:srgbClr val="28094B"/>
              </a:solid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834082" y="2076361"/>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52878" y="2358317"/>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4" name="Freeform 4"/>
          <p:cNvSpPr/>
          <p:nvPr/>
        </p:nvSpPr>
        <p:spPr>
          <a:xfrm flipV="1">
            <a:off x="13106400" y="-2474948"/>
            <a:ext cx="12886500"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162416" y="395288"/>
            <a:ext cx="11442900" cy="1133475"/>
          </a:xfrm>
          <a:prstGeom prst="rect">
            <a:avLst/>
          </a:prstGeom>
        </p:spPr>
        <p:txBody>
          <a:bodyPr lIns="0" tIns="0" rIns="0" bIns="0" rtlCol="0" anchor="t">
            <a:spAutoFit/>
          </a:bodyPr>
          <a:lstStyle/>
          <a:p>
            <a:pPr algn="ctr">
              <a:lnSpc>
                <a:spcPts val="7920"/>
              </a:lnSpc>
            </a:pPr>
            <a:r>
              <a:rPr lang="en-US" sz="6600">
                <a:solidFill>
                  <a:srgbClr val="FFFFFF"/>
                </a:solidFill>
                <a:latin typeface="Times New Roman Bold"/>
              </a:rPr>
              <a:t>CASE STUDY</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EFB84860-E9FC-B11E-40B5-003347B419BB}"/>
              </a:ext>
            </a:extLst>
          </p:cNvPr>
          <p:cNvSpPr txBox="1"/>
          <p:nvPr/>
        </p:nvSpPr>
        <p:spPr>
          <a:xfrm>
            <a:off x="2056172" y="1943100"/>
            <a:ext cx="11736028" cy="8586966"/>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 Customer need: </a:t>
            </a:r>
          </a:p>
          <a:p>
            <a:endParaRPr lang="en-US" sz="2500" dirty="0">
              <a:solidFill>
                <a:schemeClr val="bg1"/>
              </a:solidFill>
              <a:latin typeface="Times New Roman" panose="02020603050405020304" pitchFamily="18" charset="0"/>
              <a:cs typeface="Times New Roman" panose="02020603050405020304" pitchFamily="18" charset="0"/>
            </a:endParaRPr>
          </a:p>
          <a:p>
            <a:pPr algn="just"/>
            <a:r>
              <a:rPr lang="en-US" sz="2500" dirty="0">
                <a:solidFill>
                  <a:schemeClr val="bg1"/>
                </a:solidFill>
                <a:latin typeface="Times New Roman" panose="02020603050405020304" pitchFamily="18" charset="0"/>
                <a:cs typeface="Times New Roman" panose="02020603050405020304" pitchFamily="18" charset="0"/>
              </a:rPr>
              <a:t>The customer had developed a wide range of smart water heaters to which they needed to add innovative 21st-century capabilities, greater market synergies, enhanced control, and a seamless end-user experience. They partnered with </a:t>
            </a:r>
            <a:r>
              <a:rPr lang="en-US" sz="2500" dirty="0" err="1">
                <a:solidFill>
                  <a:schemeClr val="bg1"/>
                </a:solidFill>
                <a:latin typeface="Times New Roman" panose="02020603050405020304" pitchFamily="18" charset="0"/>
                <a:cs typeface="Times New Roman" panose="02020603050405020304" pitchFamily="18" charset="0"/>
              </a:rPr>
              <a:t>Softdel</a:t>
            </a:r>
            <a:r>
              <a:rPr lang="en-US" sz="2500" dirty="0">
                <a:solidFill>
                  <a:schemeClr val="bg1"/>
                </a:solidFill>
                <a:latin typeface="Times New Roman" panose="02020603050405020304" pitchFamily="18" charset="0"/>
                <a:cs typeface="Times New Roman" panose="02020603050405020304" pitchFamily="18" charset="0"/>
              </a:rPr>
              <a:t> to develop a next-gen touchscreen-based user interface module that could be </a:t>
            </a:r>
            <a:r>
              <a:rPr lang="en-US" sz="2500" dirty="0" err="1">
                <a:solidFill>
                  <a:schemeClr val="bg1"/>
                </a:solidFill>
                <a:latin typeface="Times New Roman" panose="02020603050405020304" pitchFamily="18" charset="0"/>
                <a:cs typeface="Times New Roman" panose="02020603050405020304" pitchFamily="18" charset="0"/>
              </a:rPr>
              <a:t>utilised</a:t>
            </a:r>
            <a:r>
              <a:rPr lang="en-US" sz="2500" dirty="0">
                <a:solidFill>
                  <a:schemeClr val="bg1"/>
                </a:solidFill>
                <a:latin typeface="Times New Roman" panose="02020603050405020304" pitchFamily="18" charset="0"/>
                <a:cs typeface="Times New Roman" panose="02020603050405020304" pitchFamily="18" charset="0"/>
              </a:rPr>
              <a:t> across their family of water heaters and thereby, would give them a strong competitive advantage.</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Solution:</a:t>
            </a:r>
          </a:p>
          <a:p>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500" dirty="0" err="1">
                <a:solidFill>
                  <a:schemeClr val="bg1"/>
                </a:solidFill>
                <a:latin typeface="Times New Roman" panose="02020603050405020304" pitchFamily="18" charset="0"/>
                <a:cs typeface="Times New Roman" panose="02020603050405020304" pitchFamily="18" charset="0"/>
              </a:rPr>
              <a:t>Softdel</a:t>
            </a:r>
            <a:r>
              <a:rPr lang="en-US" sz="2500" dirty="0">
                <a:solidFill>
                  <a:schemeClr val="bg1"/>
                </a:solidFill>
                <a:latin typeface="Times New Roman" panose="02020603050405020304" pitchFamily="18" charset="0"/>
                <a:cs typeface="Times New Roman" panose="02020603050405020304" pitchFamily="18" charset="0"/>
              </a:rPr>
              <a:t> developed an intuitive touch screen display (4.3 x 7-inch LCD with an LED backlight) and a capacitive touch panel. The design team had worked closely with customer team to capture market feedback and customer needs and integrate them into the prototypes.</a:t>
            </a:r>
          </a:p>
          <a:p>
            <a:pPr marL="342900" indent="-342900" algn="just">
              <a:buFont typeface="Arial" panose="020B0604020202020204" pitchFamily="34" charset="0"/>
              <a:buChar char="•"/>
            </a:pPr>
            <a:r>
              <a:rPr lang="en-US" sz="2500" dirty="0" err="1">
                <a:solidFill>
                  <a:schemeClr val="bg1"/>
                </a:solidFill>
                <a:latin typeface="Times New Roman" panose="02020603050405020304" pitchFamily="18" charset="0"/>
                <a:cs typeface="Times New Roman" panose="02020603050405020304" pitchFamily="18" charset="0"/>
              </a:rPr>
              <a:t>Softdel’s</a:t>
            </a:r>
            <a:r>
              <a:rPr lang="en-US" sz="2500" dirty="0">
                <a:solidFill>
                  <a:schemeClr val="bg1"/>
                </a:solidFill>
                <a:latin typeface="Times New Roman" panose="02020603050405020304" pitchFamily="18" charset="0"/>
                <a:cs typeface="Times New Roman" panose="02020603050405020304" pitchFamily="18" charset="0"/>
              </a:rPr>
              <a:t> solution assisted in automated test execution, log file creation, and test report management.</a:t>
            </a:r>
          </a:p>
          <a:p>
            <a:pPr marL="342900" indent="-342900" algn="just">
              <a:buFont typeface="Arial" panose="020B0604020202020204" pitchFamily="34" charset="0"/>
              <a:buChar char="•"/>
            </a:pPr>
            <a:r>
              <a:rPr lang="en-US" sz="2500" dirty="0">
                <a:solidFill>
                  <a:schemeClr val="bg1"/>
                </a:solidFill>
                <a:latin typeface="Times New Roman" panose="02020603050405020304" pitchFamily="18" charset="0"/>
                <a:cs typeface="Times New Roman" panose="02020603050405020304" pitchFamily="18" charset="0"/>
              </a:rPr>
              <a:t>A cloud-based web application was built for monitoring critical water heater parameters, including temperature and energy consumption.</a:t>
            </a:r>
          </a:p>
          <a:p>
            <a:pPr marL="342900" indent="-342900" algn="just">
              <a:buFont typeface="Arial" panose="020B0604020202020204" pitchFamily="34" charset="0"/>
              <a:buChar char="•"/>
            </a:pPr>
            <a:r>
              <a:rPr lang="en-US" sz="2500" dirty="0">
                <a:solidFill>
                  <a:schemeClr val="bg1"/>
                </a:solidFill>
                <a:latin typeface="Times New Roman" panose="02020603050405020304" pitchFamily="18" charset="0"/>
                <a:cs typeface="Times New Roman" panose="02020603050405020304" pitchFamily="18" charset="0"/>
              </a:rPr>
              <a:t>Additionally, </a:t>
            </a:r>
            <a:r>
              <a:rPr lang="en-US" sz="2500" dirty="0" err="1">
                <a:solidFill>
                  <a:schemeClr val="bg1"/>
                </a:solidFill>
                <a:latin typeface="Times New Roman" panose="02020603050405020304" pitchFamily="18" charset="0"/>
                <a:cs typeface="Times New Roman" panose="02020603050405020304" pitchFamily="18" charset="0"/>
              </a:rPr>
              <a:t>Softdel</a:t>
            </a:r>
            <a:r>
              <a:rPr lang="en-US" sz="2500" dirty="0">
                <a:solidFill>
                  <a:schemeClr val="bg1"/>
                </a:solidFill>
                <a:latin typeface="Times New Roman" panose="02020603050405020304" pitchFamily="18" charset="0"/>
                <a:cs typeface="Times New Roman" panose="02020603050405020304" pitchFamily="18" charset="0"/>
              </a:rPr>
              <a:t> supported the cloud-based interface with features like remote monitoring and control, performance tracking, alarm generation, and inventory </a:t>
            </a:r>
            <a:r>
              <a:rPr lang="en-US" sz="2500" dirty="0" err="1">
                <a:solidFill>
                  <a:schemeClr val="bg1"/>
                </a:solidFill>
                <a:latin typeface="Times New Roman" panose="02020603050405020304" pitchFamily="18" charset="0"/>
                <a:cs typeface="Times New Roman" panose="02020603050405020304" pitchFamily="18" charset="0"/>
              </a:rPr>
              <a:t>optimisation</a:t>
            </a:r>
            <a:endParaRPr lang="en-US" sz="2500"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F8D43AEE-83A1-B6A5-4052-E4F381938AEB}"/>
              </a:ext>
            </a:extLst>
          </p:cNvPr>
          <p:cNvPicPr>
            <a:picLocks noChangeAspect="1"/>
          </p:cNvPicPr>
          <p:nvPr/>
        </p:nvPicPr>
        <p:blipFill>
          <a:blip r:embed="rId8"/>
          <a:stretch>
            <a:fillRect/>
          </a:stretch>
        </p:blipFill>
        <p:spPr>
          <a:xfrm>
            <a:off x="13948950" y="4034306"/>
            <a:ext cx="3962400" cy="3033023"/>
          </a:xfrm>
          <a:prstGeom prst="rect">
            <a:avLst/>
          </a:prstGeom>
        </p:spPr>
      </p:pic>
    </p:spTree>
    <p:extLst>
      <p:ext uri="{BB962C8B-B14F-4D97-AF65-F5344CB8AC3E}">
        <p14:creationId xmlns:p14="http://schemas.microsoft.com/office/powerpoint/2010/main" val="359892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3106400" y="-2474948"/>
            <a:ext cx="12886500"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References</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8">
            <a:extLst>
              <a:ext uri="{FF2B5EF4-FFF2-40B4-BE49-F238E27FC236}">
                <a16:creationId xmlns:a16="http://schemas.microsoft.com/office/drawing/2014/main" id="{8623D911-97CC-6FD0-3DF1-129A98C003FB}"/>
              </a:ext>
            </a:extLst>
          </p:cNvPr>
          <p:cNvSpPr txBox="1"/>
          <p:nvPr/>
        </p:nvSpPr>
        <p:spPr>
          <a:xfrm>
            <a:off x="1905000" y="2296196"/>
            <a:ext cx="14478000" cy="8571577"/>
          </a:xfrm>
          <a:prstGeom prst="rect">
            <a:avLst/>
          </a:prstGeom>
          <a:noFill/>
        </p:spPr>
        <p:txBody>
          <a:bodyPr wrap="square" rtlCol="0">
            <a:spAutoFit/>
          </a:bodyPr>
          <a:lstStyle/>
          <a:p>
            <a:pPr marL="342900" indent="-342900">
              <a:buFont typeface="Arial" panose="020B0604020202020204" pitchFamily="34" charset="0"/>
              <a:buChar char="•"/>
            </a:pPr>
            <a:r>
              <a:rPr lang="en-IN" sz="2500" dirty="0">
                <a:solidFill>
                  <a:schemeClr val="bg1"/>
                </a:solidFill>
                <a:hlinkClick r:id="rId6"/>
              </a:rPr>
              <a:t>https://www.softdel.com/</a:t>
            </a:r>
            <a:endParaRPr lang="en-IN" sz="2500" dirty="0">
              <a:solidFill>
                <a:schemeClr val="bg1"/>
              </a:solidFill>
            </a:endParaRPr>
          </a:p>
          <a:p>
            <a:endParaRPr lang="en-IN" sz="2500" dirty="0">
              <a:solidFill>
                <a:schemeClr val="bg1"/>
              </a:solidFill>
            </a:endParaRPr>
          </a:p>
          <a:p>
            <a:pPr marL="457200" indent="-457200">
              <a:buFont typeface="Arial" panose="020B0604020202020204" pitchFamily="34" charset="0"/>
              <a:buChar char="•"/>
            </a:pPr>
            <a:r>
              <a:rPr lang="en-IN" sz="2800" dirty="0">
                <a:solidFill>
                  <a:schemeClr val="bg1"/>
                </a:solidFill>
              </a:rPr>
              <a:t>Morse, </a:t>
            </a:r>
            <a:r>
              <a:rPr lang="en-IN" sz="2800" dirty="0" err="1">
                <a:solidFill>
                  <a:schemeClr val="bg1"/>
                </a:solidFill>
              </a:rPr>
              <a:t>Hanaa</a:t>
            </a:r>
            <a:r>
              <a:rPr lang="en-IN" sz="2800" dirty="0">
                <a:solidFill>
                  <a:schemeClr val="bg1"/>
                </a:solidFill>
              </a:rPr>
              <a:t> F., Maha S. </a:t>
            </a:r>
            <a:r>
              <a:rPr lang="en-IN" sz="2800" dirty="0" err="1">
                <a:solidFill>
                  <a:schemeClr val="bg1"/>
                </a:solidFill>
              </a:rPr>
              <a:t>AlGhamdi</a:t>
            </a:r>
            <a:r>
              <a:rPr lang="en-IN" sz="2800" dirty="0">
                <a:solidFill>
                  <a:schemeClr val="bg1"/>
                </a:solidFill>
              </a:rPr>
              <a:t>, </a:t>
            </a:r>
            <a:r>
              <a:rPr lang="en-IN" sz="2800" dirty="0" err="1">
                <a:solidFill>
                  <a:schemeClr val="bg1"/>
                </a:solidFill>
              </a:rPr>
              <a:t>Hussah</a:t>
            </a:r>
            <a:r>
              <a:rPr lang="en-IN" sz="2800" dirty="0">
                <a:solidFill>
                  <a:schemeClr val="bg1"/>
                </a:solidFill>
              </a:rPr>
              <a:t> M. </a:t>
            </a:r>
            <a:r>
              <a:rPr lang="en-IN" sz="2800" dirty="0" err="1">
                <a:solidFill>
                  <a:schemeClr val="bg1"/>
                </a:solidFill>
              </a:rPr>
              <a:t>Almu</a:t>
            </a:r>
            <a:r>
              <a:rPr lang="en-IN" sz="2800" dirty="0">
                <a:solidFill>
                  <a:schemeClr val="bg1"/>
                </a:solidFill>
              </a:rPr>
              <a:t> </a:t>
            </a:r>
            <a:r>
              <a:rPr lang="en-IN" sz="2800" dirty="0" err="1">
                <a:solidFill>
                  <a:schemeClr val="bg1"/>
                </a:solidFill>
              </a:rPr>
              <a:t>saied</a:t>
            </a:r>
            <a:r>
              <a:rPr lang="en-IN" sz="2800" dirty="0">
                <a:solidFill>
                  <a:schemeClr val="bg1"/>
                </a:solidFill>
              </a:rPr>
              <a:t>, </a:t>
            </a:r>
            <a:r>
              <a:rPr lang="en-IN" sz="2800" dirty="0" err="1">
                <a:solidFill>
                  <a:schemeClr val="bg1"/>
                </a:solidFill>
              </a:rPr>
              <a:t>Shouq</a:t>
            </a:r>
            <a:r>
              <a:rPr lang="en-IN" sz="2800" dirty="0">
                <a:solidFill>
                  <a:schemeClr val="bg1"/>
                </a:solidFill>
              </a:rPr>
              <a:t> A. Alsu </a:t>
            </a:r>
            <a:r>
              <a:rPr lang="en-IN" sz="2800" dirty="0" err="1">
                <a:solidFill>
                  <a:schemeClr val="bg1"/>
                </a:solidFill>
              </a:rPr>
              <a:t>baie</a:t>
            </a:r>
            <a:r>
              <a:rPr lang="en-IN" sz="2800" dirty="0">
                <a:solidFill>
                  <a:schemeClr val="bg1"/>
                </a:solidFill>
              </a:rPr>
              <a:t>, Dalal M. </a:t>
            </a:r>
            <a:r>
              <a:rPr lang="en-IN" sz="2800" dirty="0" err="1">
                <a:solidFill>
                  <a:schemeClr val="bg1"/>
                </a:solidFill>
              </a:rPr>
              <a:t>Almarri</a:t>
            </a:r>
            <a:r>
              <a:rPr lang="en-IN" sz="2800" dirty="0">
                <a:solidFill>
                  <a:schemeClr val="bg1"/>
                </a:solidFill>
              </a:rPr>
              <a:t>, Manal A. </a:t>
            </a:r>
            <a:r>
              <a:rPr lang="en-IN" sz="2800" dirty="0" err="1">
                <a:solidFill>
                  <a:schemeClr val="bg1"/>
                </a:solidFill>
              </a:rPr>
              <a:t>Alqah</a:t>
            </a:r>
            <a:r>
              <a:rPr lang="en-IN" sz="2800" dirty="0">
                <a:solidFill>
                  <a:schemeClr val="bg1"/>
                </a:solidFill>
              </a:rPr>
              <a:t> </a:t>
            </a:r>
            <a:r>
              <a:rPr lang="en-IN" sz="2800" dirty="0" err="1">
                <a:solidFill>
                  <a:schemeClr val="bg1"/>
                </a:solidFill>
              </a:rPr>
              <a:t>tani</a:t>
            </a:r>
            <a:r>
              <a:rPr lang="en-IN" sz="2800" dirty="0">
                <a:solidFill>
                  <a:schemeClr val="bg1"/>
                </a:solidFill>
              </a:rPr>
              <a:t>, </a:t>
            </a:r>
            <a:r>
              <a:rPr lang="en-IN" sz="2800" dirty="0" err="1">
                <a:solidFill>
                  <a:schemeClr val="bg1"/>
                </a:solidFill>
              </a:rPr>
              <a:t>Rasha</a:t>
            </a:r>
            <a:r>
              <a:rPr lang="en-IN" sz="2800" dirty="0">
                <a:solidFill>
                  <a:schemeClr val="bg1"/>
                </a:solidFill>
              </a:rPr>
              <a:t> A. </a:t>
            </a:r>
            <a:r>
              <a:rPr lang="en-IN" sz="2800" dirty="0" err="1">
                <a:solidFill>
                  <a:schemeClr val="bg1"/>
                </a:solidFill>
              </a:rPr>
              <a:t>Alqahtani</a:t>
            </a:r>
            <a:r>
              <a:rPr lang="en-IN" sz="2800" dirty="0">
                <a:solidFill>
                  <a:schemeClr val="bg1"/>
                </a:solidFill>
              </a:rPr>
              <a:t>, Rania A. </a:t>
            </a:r>
            <a:r>
              <a:rPr lang="en-IN" sz="2800" dirty="0" err="1">
                <a:solidFill>
                  <a:schemeClr val="bg1"/>
                </a:solidFill>
              </a:rPr>
              <a:t>Tabeidi</a:t>
            </a:r>
            <a:r>
              <a:rPr lang="en-IN" sz="2800" dirty="0">
                <a:solidFill>
                  <a:schemeClr val="bg1"/>
                </a:solidFill>
              </a:rPr>
              <a:t>, and Taghreed Bal </a:t>
            </a:r>
            <a:r>
              <a:rPr lang="en-IN" sz="2800" dirty="0" err="1">
                <a:solidFill>
                  <a:schemeClr val="bg1"/>
                </a:solidFill>
              </a:rPr>
              <a:t>harith</a:t>
            </a:r>
            <a:r>
              <a:rPr lang="en-IN" sz="2800" dirty="0">
                <a:solidFill>
                  <a:schemeClr val="bg1"/>
                </a:solidFill>
              </a:rPr>
              <a:t>. "The Smart Heater Based on Internet of Things." In The International Conference on Artificial Intelligence and Computer Vision, pp. 145-153. Cham: Springer International Publishing, 2021.</a:t>
            </a: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r>
              <a:rPr lang="en-IN" sz="2800" dirty="0" err="1">
                <a:solidFill>
                  <a:schemeClr val="bg1"/>
                </a:solidFill>
              </a:rPr>
              <a:t>Sripriya</a:t>
            </a:r>
            <a:r>
              <a:rPr lang="en-IN" sz="2800" dirty="0">
                <a:solidFill>
                  <a:schemeClr val="bg1"/>
                </a:solidFill>
              </a:rPr>
              <a:t>, T., B. Muthu raj, D. Sateesh Kumar, V. Venkatesh, Badi </a:t>
            </a:r>
            <a:r>
              <a:rPr lang="en-IN" sz="2800" dirty="0" err="1">
                <a:solidFill>
                  <a:schemeClr val="bg1"/>
                </a:solidFill>
              </a:rPr>
              <a:t>reddy</a:t>
            </a:r>
            <a:r>
              <a:rPr lang="en-IN" sz="2800" dirty="0">
                <a:solidFill>
                  <a:schemeClr val="bg1"/>
                </a:solidFill>
              </a:rPr>
              <a:t> Satya Sridevi, </a:t>
            </a:r>
            <a:r>
              <a:rPr lang="en-IN" sz="2800" dirty="0" err="1">
                <a:solidFill>
                  <a:schemeClr val="bg1"/>
                </a:solidFill>
              </a:rPr>
              <a:t>Munaga</a:t>
            </a:r>
            <a:r>
              <a:rPr lang="en-IN" sz="2800" dirty="0">
                <a:solidFill>
                  <a:schemeClr val="bg1"/>
                </a:solidFill>
              </a:rPr>
              <a:t> </a:t>
            </a:r>
            <a:r>
              <a:rPr lang="en-IN" sz="2800" dirty="0" err="1">
                <a:solidFill>
                  <a:schemeClr val="bg1"/>
                </a:solidFill>
              </a:rPr>
              <a:t>Masthan</a:t>
            </a:r>
            <a:r>
              <a:rPr lang="en-IN" sz="2800" dirty="0">
                <a:solidFill>
                  <a:schemeClr val="bg1"/>
                </a:solidFill>
              </a:rPr>
              <a:t> Siva Krishna, K. Rajan, and Abdi </a:t>
            </a:r>
            <a:r>
              <a:rPr lang="en-IN" sz="2800" dirty="0" err="1">
                <a:solidFill>
                  <a:schemeClr val="bg1"/>
                </a:solidFill>
              </a:rPr>
              <a:t>Diriba</a:t>
            </a:r>
            <a:r>
              <a:rPr lang="en-IN" sz="2800" dirty="0">
                <a:solidFill>
                  <a:schemeClr val="bg1"/>
                </a:solidFill>
              </a:rPr>
              <a:t>. "Deep Learning-Based Smart Hybrid Solar Water Heater Erection Model to Extract Maximum Energy." International Journal of Photoenergy 2022 (2022).</a:t>
            </a: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r>
              <a:rPr lang="en-US" sz="2800" dirty="0" err="1">
                <a:solidFill>
                  <a:schemeClr val="bg1"/>
                </a:solidFill>
              </a:rPr>
              <a:t>Khairunnas</a:t>
            </a:r>
            <a:r>
              <a:rPr lang="en-US" sz="2800" dirty="0">
                <a:solidFill>
                  <a:schemeClr val="bg1"/>
                </a:solidFill>
              </a:rPr>
              <a:t>, M. D., </a:t>
            </a:r>
            <a:r>
              <a:rPr lang="en-US" sz="2800" dirty="0" err="1">
                <a:solidFill>
                  <a:schemeClr val="bg1"/>
                </a:solidFill>
              </a:rPr>
              <a:t>Ariyanto</a:t>
            </a:r>
            <a:r>
              <a:rPr lang="en-US" sz="2800" dirty="0">
                <a:solidFill>
                  <a:schemeClr val="bg1"/>
                </a:solidFill>
              </a:rPr>
              <a:t>, E., &amp; Prabowo, S. (2018, May). Design and implementation of smart bath water heater using Arduino. In 2018 6th International Conference on Information and Communication Technology (</a:t>
            </a:r>
            <a:r>
              <a:rPr lang="en-US" sz="2800" dirty="0" err="1">
                <a:solidFill>
                  <a:schemeClr val="bg1"/>
                </a:solidFill>
              </a:rPr>
              <a:t>ICoICT</a:t>
            </a:r>
            <a:r>
              <a:rPr lang="en-US" sz="2800" dirty="0">
                <a:solidFill>
                  <a:schemeClr val="bg1"/>
                </a:solidFill>
              </a:rPr>
              <a:t>) (pp. 184-188). IEEE.</a:t>
            </a: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endParaRPr lang="en-IN" sz="2500" dirty="0">
              <a:solidFill>
                <a:schemeClr val="bg1"/>
              </a:solidFill>
            </a:endParaRPr>
          </a:p>
        </p:txBody>
      </p:sp>
    </p:spTree>
    <p:extLst>
      <p:ext uri="{BB962C8B-B14F-4D97-AF65-F5344CB8AC3E}">
        <p14:creationId xmlns:p14="http://schemas.microsoft.com/office/powerpoint/2010/main" val="414334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56553" y="307173"/>
            <a:ext cx="16262788" cy="2020222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71394" y="2568672"/>
            <a:ext cx="14833104" cy="4146168"/>
          </a:xfrm>
          <a:prstGeom prst="rect">
            <a:avLst/>
          </a:prstGeom>
        </p:spPr>
        <p:txBody>
          <a:bodyPr lIns="0" tIns="0" rIns="0" bIns="0" rtlCol="0" anchor="t">
            <a:spAutoFit/>
          </a:bodyPr>
          <a:lstStyle/>
          <a:p>
            <a:pPr algn="ctr">
              <a:lnSpc>
                <a:spcPts val="14797"/>
              </a:lnSpc>
            </a:pPr>
            <a:r>
              <a:rPr lang="en-US" sz="15099" spc="1585">
                <a:solidFill>
                  <a:srgbClr val="18072B"/>
                </a:solidFill>
                <a:latin typeface="Times New Roman Bold"/>
              </a:rPr>
              <a:t>THANK</a:t>
            </a:r>
          </a:p>
          <a:p>
            <a:pPr algn="ctr">
              <a:lnSpc>
                <a:spcPts val="14797"/>
              </a:lnSpc>
            </a:pPr>
            <a:r>
              <a:rPr lang="en-US" sz="15099" spc="1585">
                <a:solidFill>
                  <a:srgbClr val="18072B"/>
                </a:solidFill>
                <a:latin typeface="Times New Roman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4613">
            <a:off x="-5549998" y="2053549"/>
            <a:ext cx="12287251" cy="10647531"/>
          </a:xfrm>
          <a:custGeom>
            <a:avLst/>
            <a:gdLst/>
            <a:ahLst/>
            <a:cxnLst/>
            <a:rect l="l" t="t" r="r" b="b"/>
            <a:pathLst>
              <a:path w="12287251" h="10647531">
                <a:moveTo>
                  <a:pt x="0" y="0"/>
                </a:moveTo>
                <a:lnTo>
                  <a:pt x="12287251" y="0"/>
                </a:lnTo>
                <a:lnTo>
                  <a:pt x="12287251" y="10647531"/>
                </a:lnTo>
                <a:lnTo>
                  <a:pt x="0" y="10647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141763" y="790660"/>
            <a:ext cx="5730671" cy="1261110"/>
          </a:xfrm>
          <a:prstGeom prst="rect">
            <a:avLst/>
          </a:prstGeom>
        </p:spPr>
        <p:txBody>
          <a:bodyPr lIns="0" tIns="0" rIns="0" bIns="0" rtlCol="0" anchor="t">
            <a:spAutoFit/>
          </a:bodyPr>
          <a:lstStyle/>
          <a:p>
            <a:pPr algn="ctr">
              <a:lnSpc>
                <a:spcPts val="9240"/>
              </a:lnSpc>
            </a:pPr>
            <a:r>
              <a:rPr lang="en-US" sz="6600">
                <a:solidFill>
                  <a:srgbClr val="18072B"/>
                </a:solidFill>
                <a:latin typeface="Times New Roman Bold"/>
              </a:rPr>
              <a:t>ABSTRACT</a:t>
            </a:r>
          </a:p>
        </p:txBody>
      </p:sp>
      <p:sp>
        <p:nvSpPr>
          <p:cNvPr id="5" name="TextBox 5"/>
          <p:cNvSpPr txBox="1"/>
          <p:nvPr/>
        </p:nvSpPr>
        <p:spPr>
          <a:xfrm>
            <a:off x="8096876" y="2959923"/>
            <a:ext cx="9820444" cy="5467715"/>
          </a:xfrm>
          <a:prstGeom prst="rect">
            <a:avLst/>
          </a:prstGeom>
        </p:spPr>
        <p:txBody>
          <a:bodyPr lIns="0" tIns="0" rIns="0" bIns="0" rtlCol="0" anchor="t">
            <a:spAutoFit/>
          </a:bodyPr>
          <a:lstStyle/>
          <a:p>
            <a:pPr algn="just">
              <a:lnSpc>
                <a:spcPts val="4250"/>
              </a:lnSpc>
            </a:pPr>
            <a:r>
              <a:rPr lang="en-US" sz="3035" dirty="0">
                <a:solidFill>
                  <a:srgbClr val="18072B"/>
                </a:solidFill>
                <a:latin typeface="Times New Roman"/>
              </a:rPr>
              <a:t>The IoT-Based Smart Water Heater project addresses the inefficiencies and user inconvenience associated with traditional water heaters by leveraging IoT technology. By integrating smart sensors and a connected mobile app, the system enables real-time monitoring, remote control, and optimized heating schedules tailored to user habits and environmental conditions. This innovative solution enhances energy efficiency, reduces operational costs, and improves user convenience, offering a smarter and more sustainable approach to water heating management. </a:t>
            </a:r>
          </a:p>
        </p:txBody>
      </p:sp>
      <p:sp>
        <p:nvSpPr>
          <p:cNvPr id="6" name="Freeform 6"/>
          <p:cNvSpPr/>
          <p:nvPr/>
        </p:nvSpPr>
        <p:spPr>
          <a:xfrm>
            <a:off x="709397" y="2051770"/>
            <a:ext cx="6642334" cy="5458582"/>
          </a:xfrm>
          <a:custGeom>
            <a:avLst/>
            <a:gdLst/>
            <a:ahLst/>
            <a:cxnLst/>
            <a:rect l="l" t="t" r="r" b="b"/>
            <a:pathLst>
              <a:path w="6642334" h="5458582">
                <a:moveTo>
                  <a:pt x="0" y="0"/>
                </a:moveTo>
                <a:lnTo>
                  <a:pt x="6642334" y="0"/>
                </a:lnTo>
                <a:lnTo>
                  <a:pt x="6642334" y="5458582"/>
                </a:lnTo>
                <a:lnTo>
                  <a:pt x="0" y="5458582"/>
                </a:lnTo>
                <a:lnTo>
                  <a:pt x="0" y="0"/>
                </a:lnTo>
                <a:close/>
              </a:path>
            </a:pathLst>
          </a:custGeom>
          <a:blipFill>
            <a:blip r:embed="rId6"/>
            <a:stretch>
              <a:fillRect l="-7467" r="-7467"/>
            </a:stretch>
          </a:blipFill>
        </p:spPr>
      </p:sp>
      <p:sp>
        <p:nvSpPr>
          <p:cNvPr id="7" name="Freeform 7"/>
          <p:cNvSpPr/>
          <p:nvPr/>
        </p:nvSpPr>
        <p:spPr>
          <a:xfrm rot="-8100000">
            <a:off x="4065520" y="11042565"/>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8821882" y="2560191"/>
            <a:ext cx="8370433" cy="197847"/>
          </a:xfrm>
          <a:custGeom>
            <a:avLst/>
            <a:gdLst/>
            <a:ahLst/>
            <a:cxnLst/>
            <a:rect l="l" t="t" r="r" b="b"/>
            <a:pathLst>
              <a:path w="8370433" h="197847">
                <a:moveTo>
                  <a:pt x="0" y="0"/>
                </a:moveTo>
                <a:lnTo>
                  <a:pt x="8370433" y="0"/>
                </a:lnTo>
                <a:lnTo>
                  <a:pt x="8370433" y="197846"/>
                </a:lnTo>
                <a:lnTo>
                  <a:pt x="0" y="19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8100000">
            <a:off x="5314326" y="11400541"/>
            <a:ext cx="9512725" cy="224846"/>
          </a:xfrm>
          <a:custGeom>
            <a:avLst/>
            <a:gdLst/>
            <a:ahLst/>
            <a:cxnLst/>
            <a:rect l="l" t="t" r="r" b="b"/>
            <a:pathLst>
              <a:path w="9512725" h="224846">
                <a:moveTo>
                  <a:pt x="0" y="0"/>
                </a:moveTo>
                <a:lnTo>
                  <a:pt x="9512725" y="0"/>
                </a:lnTo>
                <a:lnTo>
                  <a:pt x="9512725" y="224847"/>
                </a:lnTo>
                <a:lnTo>
                  <a:pt x="0" y="224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9144000" y="-242495"/>
            <a:ext cx="9547799" cy="11860619"/>
          </a:xfrm>
          <a:custGeom>
            <a:avLst/>
            <a:gdLst/>
            <a:ahLst/>
            <a:cxnLst/>
            <a:rect l="l" t="t" r="r" b="b"/>
            <a:pathLst>
              <a:path w="9547799" h="11860619">
                <a:moveTo>
                  <a:pt x="0" y="0"/>
                </a:moveTo>
                <a:lnTo>
                  <a:pt x="9547799" y="0"/>
                </a:lnTo>
                <a:lnTo>
                  <a:pt x="9547799" y="11860620"/>
                </a:lnTo>
                <a:lnTo>
                  <a:pt x="0" y="1186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292652" y="579378"/>
            <a:ext cx="8994779" cy="9128244"/>
            <a:chOff x="0" y="0"/>
            <a:chExt cx="2370295" cy="2404147"/>
          </a:xfrm>
        </p:grpSpPr>
        <p:sp>
          <p:nvSpPr>
            <p:cNvPr id="4" name="Freeform 4"/>
            <p:cNvSpPr/>
            <p:nvPr/>
          </p:nvSpPr>
          <p:spPr>
            <a:xfrm>
              <a:off x="0" y="0"/>
              <a:ext cx="2370295" cy="2404147"/>
            </a:xfrm>
            <a:custGeom>
              <a:avLst/>
              <a:gdLst/>
              <a:ahLst/>
              <a:cxnLst/>
              <a:rect l="l" t="t" r="r" b="b"/>
              <a:pathLst>
                <a:path w="2370295" h="2404147">
                  <a:moveTo>
                    <a:pt x="0" y="0"/>
                  </a:moveTo>
                  <a:lnTo>
                    <a:pt x="2370295" y="0"/>
                  </a:lnTo>
                  <a:lnTo>
                    <a:pt x="2370295" y="2404147"/>
                  </a:lnTo>
                  <a:lnTo>
                    <a:pt x="0" y="2404147"/>
                  </a:lnTo>
                  <a:close/>
                </a:path>
              </a:pathLst>
            </a:custGeom>
            <a:solidFill>
              <a:srgbClr val="FFFFFF"/>
            </a:solidFill>
          </p:spPr>
        </p:sp>
        <p:sp>
          <p:nvSpPr>
            <p:cNvPr id="5" name="TextBox 5"/>
            <p:cNvSpPr txBox="1"/>
            <p:nvPr/>
          </p:nvSpPr>
          <p:spPr>
            <a:xfrm>
              <a:off x="0" y="-57150"/>
              <a:ext cx="2370295" cy="2461297"/>
            </a:xfrm>
            <a:prstGeom prst="rect">
              <a:avLst/>
            </a:prstGeom>
          </p:spPr>
          <p:txBody>
            <a:bodyPr lIns="50800" tIns="50800" rIns="50800" bIns="50800" rtlCol="0" anchor="ctr"/>
            <a:lstStyle/>
            <a:p>
              <a:pPr algn="ctr">
                <a:lnSpc>
                  <a:spcPts val="3115"/>
                </a:lnSpc>
              </a:pPr>
              <a:endParaRPr/>
            </a:p>
          </p:txBody>
        </p:sp>
      </p:grpSp>
      <p:sp>
        <p:nvSpPr>
          <p:cNvPr id="6" name="Freeform 6"/>
          <p:cNvSpPr/>
          <p:nvPr/>
        </p:nvSpPr>
        <p:spPr>
          <a:xfrm>
            <a:off x="9848475" y="1335788"/>
            <a:ext cx="6186108" cy="1848960"/>
          </a:xfrm>
          <a:custGeom>
            <a:avLst/>
            <a:gdLst/>
            <a:ahLst/>
            <a:cxnLst/>
            <a:rect l="l" t="t" r="r" b="b"/>
            <a:pathLst>
              <a:path w="5878197" h="1848960">
                <a:moveTo>
                  <a:pt x="0" y="0"/>
                </a:moveTo>
                <a:lnTo>
                  <a:pt x="5878197" y="0"/>
                </a:lnTo>
                <a:lnTo>
                  <a:pt x="5878197" y="1848960"/>
                </a:lnTo>
                <a:lnTo>
                  <a:pt x="0" y="1848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61192" y="-242495"/>
            <a:ext cx="9953844" cy="10492031"/>
          </a:xfrm>
          <a:custGeom>
            <a:avLst/>
            <a:gdLst/>
            <a:ahLst/>
            <a:cxnLst/>
            <a:rect l="l" t="t" r="r" b="b"/>
            <a:pathLst>
              <a:path w="9953844" h="10492031">
                <a:moveTo>
                  <a:pt x="0" y="0"/>
                </a:moveTo>
                <a:lnTo>
                  <a:pt x="9953844" y="0"/>
                </a:lnTo>
                <a:lnTo>
                  <a:pt x="9953844" y="10492031"/>
                </a:lnTo>
                <a:lnTo>
                  <a:pt x="0" y="10492031"/>
                </a:lnTo>
                <a:lnTo>
                  <a:pt x="0" y="0"/>
                </a:lnTo>
                <a:close/>
              </a:path>
            </a:pathLst>
          </a:custGeom>
          <a:blipFill>
            <a:blip r:embed="rId6"/>
            <a:stretch>
              <a:fillRect l="-19836" r="-31556"/>
            </a:stretch>
          </a:blipFill>
        </p:spPr>
      </p:sp>
      <p:sp>
        <p:nvSpPr>
          <p:cNvPr id="8" name="TextBox 8"/>
          <p:cNvSpPr txBox="1"/>
          <p:nvPr/>
        </p:nvSpPr>
        <p:spPr>
          <a:xfrm>
            <a:off x="9694519" y="1794410"/>
            <a:ext cx="6186108" cy="659861"/>
          </a:xfrm>
          <a:prstGeom prst="rect">
            <a:avLst/>
          </a:prstGeom>
        </p:spPr>
        <p:txBody>
          <a:bodyPr lIns="0" tIns="0" rIns="0" bIns="0" rtlCol="0" anchor="t">
            <a:spAutoFit/>
          </a:bodyPr>
          <a:lstStyle/>
          <a:p>
            <a:pPr algn="ctr">
              <a:lnSpc>
                <a:spcPts val="5648"/>
              </a:lnSpc>
            </a:pPr>
            <a:r>
              <a:rPr lang="en-US" sz="4034" dirty="0">
                <a:solidFill>
                  <a:srgbClr val="FFFFFF"/>
                </a:solidFill>
                <a:latin typeface="Times New Roman Bold"/>
              </a:rPr>
              <a:t>  PROBLEM STATEMENT</a:t>
            </a:r>
          </a:p>
        </p:txBody>
      </p:sp>
      <p:sp>
        <p:nvSpPr>
          <p:cNvPr id="9" name="TextBox 9"/>
          <p:cNvSpPr txBox="1"/>
          <p:nvPr/>
        </p:nvSpPr>
        <p:spPr>
          <a:xfrm>
            <a:off x="8840425" y="3425206"/>
            <a:ext cx="8228375" cy="6287747"/>
          </a:xfrm>
          <a:prstGeom prst="rect">
            <a:avLst/>
          </a:prstGeom>
        </p:spPr>
        <p:txBody>
          <a:bodyPr wrap="square" lIns="0" tIns="0" rIns="0" bIns="0" rtlCol="0" anchor="t">
            <a:spAutoFit/>
          </a:bodyPr>
          <a:lstStyle/>
          <a:p>
            <a:pPr algn="just">
              <a:lnSpc>
                <a:spcPts val="4544"/>
              </a:lnSpc>
            </a:pPr>
            <a:r>
              <a:rPr lang="en-US" sz="2800" dirty="0">
                <a:latin typeface="Times New Roman" panose="02020603050405020304" pitchFamily="18" charset="0"/>
                <a:cs typeface="Times New Roman" panose="02020603050405020304" pitchFamily="18" charset="0"/>
              </a:rPr>
              <a:t> Now a days Most of the people are using Normal Electric Water Heater. In some occasions few people lost their life because of touching the water when the power supply is on. So to prevent this come up with latest technology to overcome the above problem. Inefficient usage of water heaters resulting in increased energy bills and also contributes to environmental degradation. To solve these issues, there is a need for an IoT-based solution which makes the operation of water heaters easier, and by providing users with enhanced control, energy efficiency, and convenience. </a:t>
            </a:r>
            <a:endParaRPr lang="en-US" sz="2800" dirty="0">
              <a:solidFill>
                <a:srgbClr val="18072B"/>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rot="-10800000" flipV="1">
            <a:off x="-7735161" y="-5892051"/>
            <a:ext cx="14581663" cy="18113867"/>
          </a:xfrm>
          <a:custGeom>
            <a:avLst/>
            <a:gdLst/>
            <a:ahLst/>
            <a:cxnLst/>
            <a:rect l="l" t="t" r="r" b="b"/>
            <a:pathLst>
              <a:path w="14581663" h="18113867">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11194" y="373472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29990" y="4016680"/>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5" name="TextBox 5"/>
          <p:cNvSpPr txBox="1"/>
          <p:nvPr/>
        </p:nvSpPr>
        <p:spPr>
          <a:xfrm>
            <a:off x="6695690" y="3962042"/>
            <a:ext cx="8820614" cy="611321"/>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Times New Roman Bold"/>
              </a:rPr>
              <a:t>To enhance energy efficiency</a:t>
            </a:r>
          </a:p>
        </p:txBody>
      </p:sp>
      <p:sp>
        <p:nvSpPr>
          <p:cNvPr id="6" name="Freeform 6"/>
          <p:cNvSpPr/>
          <p:nvPr/>
        </p:nvSpPr>
        <p:spPr>
          <a:xfrm>
            <a:off x="5148785" y="6581987"/>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167581" y="6820112"/>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8" name="TextBox 8"/>
          <p:cNvSpPr txBox="1"/>
          <p:nvPr/>
        </p:nvSpPr>
        <p:spPr>
          <a:xfrm>
            <a:off x="6695690" y="6475482"/>
            <a:ext cx="8820614" cy="1363345"/>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Times New Roman Bold"/>
              </a:rPr>
              <a:t>Optimize heating schedules based on user preferences</a:t>
            </a:r>
          </a:p>
        </p:txBody>
      </p:sp>
      <p:sp>
        <p:nvSpPr>
          <p:cNvPr id="9" name="Freeform 9"/>
          <p:cNvSpPr/>
          <p:nvPr/>
        </p:nvSpPr>
        <p:spPr>
          <a:xfrm flipV="1">
            <a:off x="11411237" y="-2454767"/>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5129990" y="5159872"/>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148785" y="5441828"/>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12" name="TextBox 12"/>
          <p:cNvSpPr txBox="1"/>
          <p:nvPr/>
        </p:nvSpPr>
        <p:spPr>
          <a:xfrm>
            <a:off x="6695690" y="5053367"/>
            <a:ext cx="8515373" cy="1363345"/>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Times New Roman Bold"/>
              </a:rPr>
              <a:t>Enable remote control and monitoring through a cloud</a:t>
            </a:r>
          </a:p>
        </p:txBody>
      </p:sp>
      <p:sp>
        <p:nvSpPr>
          <p:cNvPr id="13" name="Freeform 13"/>
          <p:cNvSpPr/>
          <p:nvPr/>
        </p:nvSpPr>
        <p:spPr>
          <a:xfrm>
            <a:off x="5111194" y="7982021"/>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5111194" y="8263977"/>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
        <p:nvSpPr>
          <p:cNvPr id="15" name="TextBox 15"/>
          <p:cNvSpPr txBox="1"/>
          <p:nvPr/>
        </p:nvSpPr>
        <p:spPr>
          <a:xfrm>
            <a:off x="6695690" y="7911886"/>
            <a:ext cx="8515373" cy="1363345"/>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Times New Roman Bold"/>
              </a:rPr>
              <a:t>Integrate safety features such as leak detection and automatic shutdown</a:t>
            </a:r>
          </a:p>
        </p:txBody>
      </p:sp>
      <p:sp>
        <p:nvSpPr>
          <p:cNvPr id="16" name="TextBox 16"/>
          <p:cNvSpPr txBox="1"/>
          <p:nvPr/>
        </p:nvSpPr>
        <p:spPr>
          <a:xfrm>
            <a:off x="3162416" y="1001049"/>
            <a:ext cx="11442900" cy="1133475"/>
          </a:xfrm>
          <a:prstGeom prst="rect">
            <a:avLst/>
          </a:prstGeom>
        </p:spPr>
        <p:txBody>
          <a:bodyPr lIns="0" tIns="0" rIns="0" bIns="0" rtlCol="0" anchor="t">
            <a:spAutoFit/>
          </a:bodyPr>
          <a:lstStyle/>
          <a:p>
            <a:pPr algn="ctr">
              <a:lnSpc>
                <a:spcPts val="7920"/>
              </a:lnSpc>
            </a:pPr>
            <a:r>
              <a:rPr lang="en-US" sz="6600">
                <a:solidFill>
                  <a:srgbClr val="FFFFFF"/>
                </a:solidFill>
                <a:latin typeface="Times New Roman Bold"/>
              </a:rPr>
              <a:t>OBJECTIVE</a:t>
            </a:r>
          </a:p>
        </p:txBody>
      </p:sp>
      <p:sp>
        <p:nvSpPr>
          <p:cNvPr id="17" name="Freeform 17"/>
          <p:cNvSpPr/>
          <p:nvPr/>
        </p:nvSpPr>
        <p:spPr>
          <a:xfrm>
            <a:off x="4079992" y="2574182"/>
            <a:ext cx="9607749" cy="227092"/>
          </a:xfrm>
          <a:custGeom>
            <a:avLst/>
            <a:gdLst/>
            <a:ahLst/>
            <a:cxnLst/>
            <a:rect l="l" t="t" r="r" b="b"/>
            <a:pathLst>
              <a:path w="9607749" h="227092">
                <a:moveTo>
                  <a:pt x="0" y="0"/>
                </a:moveTo>
                <a:lnTo>
                  <a:pt x="9607749" y="0"/>
                </a:lnTo>
                <a:lnTo>
                  <a:pt x="9607749" y="227092"/>
                </a:lnTo>
                <a:lnTo>
                  <a:pt x="0" y="2270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290898" y="2176106"/>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166091" y="0"/>
            <a:ext cx="5541135" cy="10287000"/>
          </a:xfrm>
          <a:custGeom>
            <a:avLst/>
            <a:gdLst/>
            <a:ahLst/>
            <a:cxnLst/>
            <a:rect l="l" t="t" r="r" b="b"/>
            <a:pathLst>
              <a:path w="5541135" h="10287000">
                <a:moveTo>
                  <a:pt x="0" y="0"/>
                </a:moveTo>
                <a:lnTo>
                  <a:pt x="5541136" y="0"/>
                </a:lnTo>
                <a:lnTo>
                  <a:pt x="5541136" y="10287000"/>
                </a:lnTo>
                <a:lnTo>
                  <a:pt x="0" y="10287000"/>
                </a:lnTo>
                <a:lnTo>
                  <a:pt x="0" y="0"/>
                </a:lnTo>
                <a:close/>
              </a:path>
            </a:pathLst>
          </a:custGeom>
          <a:blipFill>
            <a:blip r:embed="rId6"/>
            <a:stretch>
              <a:fillRect l="-196552" r="-28432"/>
            </a:stretch>
          </a:blipFill>
        </p:spPr>
      </p:sp>
      <p:sp>
        <p:nvSpPr>
          <p:cNvPr id="5" name="TextBox 5"/>
          <p:cNvSpPr txBox="1"/>
          <p:nvPr/>
        </p:nvSpPr>
        <p:spPr>
          <a:xfrm>
            <a:off x="2467103" y="355240"/>
            <a:ext cx="8193785" cy="1261110"/>
          </a:xfrm>
          <a:prstGeom prst="rect">
            <a:avLst/>
          </a:prstGeom>
        </p:spPr>
        <p:txBody>
          <a:bodyPr lIns="0" tIns="0" rIns="0" bIns="0" rtlCol="0" anchor="t">
            <a:spAutoFit/>
          </a:bodyPr>
          <a:lstStyle/>
          <a:p>
            <a:pPr algn="ctr">
              <a:lnSpc>
                <a:spcPts val="9240"/>
              </a:lnSpc>
            </a:pPr>
            <a:r>
              <a:rPr lang="en-US" sz="6600">
                <a:solidFill>
                  <a:srgbClr val="FFFFFF"/>
                </a:solidFill>
                <a:latin typeface="Times New Roman Bold"/>
              </a:rPr>
              <a:t>EXISTING SYSTEM</a:t>
            </a:r>
          </a:p>
        </p:txBody>
      </p:sp>
      <p:sp>
        <p:nvSpPr>
          <p:cNvPr id="6" name="TextBox 6"/>
          <p:cNvSpPr txBox="1"/>
          <p:nvPr/>
        </p:nvSpPr>
        <p:spPr>
          <a:xfrm>
            <a:off x="1" y="2831803"/>
            <a:ext cx="13030200" cy="7279813"/>
          </a:xfrm>
          <a:prstGeom prst="rect">
            <a:avLst/>
          </a:prstGeom>
        </p:spPr>
        <p:txBody>
          <a:bodyPr wrap="square" lIns="0" tIns="0" rIns="0" bIns="0" rtlCol="0" anchor="t">
            <a:spAutoFit/>
          </a:bodyPr>
          <a:lstStyle/>
          <a:p>
            <a:pPr marL="798829" lvl="1" indent="-399415" algn="just">
              <a:lnSpc>
                <a:spcPts val="5179"/>
              </a:lnSpc>
              <a:buFont typeface="Arial"/>
              <a:buChar char="•"/>
            </a:pPr>
            <a:r>
              <a:rPr lang="en-US" sz="3699" dirty="0">
                <a:solidFill>
                  <a:srgbClr val="FFFFFF"/>
                </a:solidFill>
                <a:latin typeface="Times New Roman Bold"/>
              </a:rPr>
              <a:t>Involve traditional water heaters with manual controls lacking remote accessibility or smart features.</a:t>
            </a:r>
          </a:p>
          <a:p>
            <a:pPr marL="798829" lvl="1" indent="-399415" algn="just">
              <a:lnSpc>
                <a:spcPts val="5179"/>
              </a:lnSpc>
              <a:buFont typeface="Arial"/>
              <a:buChar char="•"/>
            </a:pPr>
            <a:r>
              <a:rPr lang="en-US" sz="3699" dirty="0">
                <a:solidFill>
                  <a:srgbClr val="FFFFFF"/>
                </a:solidFill>
                <a:latin typeface="Times New Roman Bold"/>
              </a:rPr>
              <a:t>Users typically manually adjust temperature settings without real-time monitoring or automation</a:t>
            </a:r>
          </a:p>
          <a:p>
            <a:pPr marL="798829" lvl="1" indent="-399415" algn="just">
              <a:lnSpc>
                <a:spcPts val="5179"/>
              </a:lnSpc>
              <a:buFont typeface="Arial"/>
              <a:buChar char="•"/>
            </a:pPr>
            <a:r>
              <a:rPr lang="en-US" sz="3699" dirty="0">
                <a:solidFill>
                  <a:srgbClr val="FFFFFF"/>
                </a:solidFill>
                <a:latin typeface="Times New Roman Bold"/>
              </a:rPr>
              <a:t>Integrating IoT enhances the system by providing connectivity</a:t>
            </a:r>
          </a:p>
          <a:p>
            <a:pPr marL="798829" lvl="1" indent="-399415" algn="just">
              <a:lnSpc>
                <a:spcPts val="5179"/>
              </a:lnSpc>
              <a:buFont typeface="Arial"/>
              <a:buChar char="•"/>
            </a:pPr>
            <a:r>
              <a:rPr lang="en-US" sz="3699" dirty="0">
                <a:solidFill>
                  <a:srgbClr val="FFFFFF"/>
                </a:solidFill>
                <a:latin typeface="Times New Roman Bold"/>
              </a:rPr>
              <a:t>Allowing users to control and monitor the water heater remotely</a:t>
            </a:r>
          </a:p>
          <a:p>
            <a:pPr marL="798829" lvl="1" indent="-399415" algn="just">
              <a:lnSpc>
                <a:spcPts val="5179"/>
              </a:lnSpc>
              <a:buFont typeface="Arial"/>
              <a:buChar char="•"/>
            </a:pPr>
            <a:r>
              <a:rPr lang="en-US" sz="3699" dirty="0">
                <a:solidFill>
                  <a:srgbClr val="FFFFFF"/>
                </a:solidFill>
                <a:latin typeface="Times New Roman Bold"/>
              </a:rPr>
              <a:t>Implement energy-efficient scheduling</a:t>
            </a:r>
          </a:p>
          <a:p>
            <a:pPr marL="798829" lvl="1" indent="-399415" algn="just">
              <a:lnSpc>
                <a:spcPts val="5179"/>
              </a:lnSpc>
              <a:buFont typeface="Arial"/>
              <a:buChar char="•"/>
            </a:pPr>
            <a:r>
              <a:rPr lang="en-US" sz="3699" dirty="0">
                <a:solidFill>
                  <a:srgbClr val="FFFFFF"/>
                </a:solidFill>
                <a:latin typeface="Times New Roman Bold"/>
              </a:rPr>
              <a:t>Incorporate safety features through sensors and alerts</a:t>
            </a:r>
          </a:p>
          <a:p>
            <a:pPr algn="l">
              <a:lnSpc>
                <a:spcPts val="5179"/>
              </a:lnSpc>
            </a:pPr>
            <a:endParaRPr lang="en-US" sz="3699" dirty="0">
              <a:solidFill>
                <a:srgbClr val="FFFFFF"/>
              </a:solidFill>
              <a:latin typeface="Times New Roman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4613">
            <a:off x="-3923104" y="38432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3911116" y="11468440"/>
            <a:ext cx="14044299" cy="331956"/>
          </a:xfrm>
          <a:custGeom>
            <a:avLst/>
            <a:gdLst/>
            <a:ahLst/>
            <a:cxnLst/>
            <a:rect l="l" t="t" r="r" b="b"/>
            <a:pathLst>
              <a:path w="14044299" h="331956">
                <a:moveTo>
                  <a:pt x="0" y="0"/>
                </a:moveTo>
                <a:lnTo>
                  <a:pt x="14044300" y="0"/>
                </a:lnTo>
                <a:lnTo>
                  <a:pt x="14044300" y="331957"/>
                </a:lnTo>
                <a:lnTo>
                  <a:pt x="0" y="331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3079793" y="1524656"/>
            <a:ext cx="14189483" cy="335388"/>
          </a:xfrm>
          <a:custGeom>
            <a:avLst/>
            <a:gdLst/>
            <a:ahLst/>
            <a:cxnLst/>
            <a:rect l="l" t="t" r="r" b="b"/>
            <a:pathLst>
              <a:path w="14189483" h="335388">
                <a:moveTo>
                  <a:pt x="0" y="0"/>
                </a:moveTo>
                <a:lnTo>
                  <a:pt x="14189483" y="0"/>
                </a:lnTo>
                <a:lnTo>
                  <a:pt x="14189483" y="335387"/>
                </a:lnTo>
                <a:lnTo>
                  <a:pt x="0" y="335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08068" y="760598"/>
            <a:ext cx="9387485" cy="8497702"/>
            <a:chOff x="0" y="0"/>
            <a:chExt cx="2472424" cy="2238078"/>
          </a:xfrm>
        </p:grpSpPr>
        <p:sp>
          <p:nvSpPr>
            <p:cNvPr id="6" name="Freeform 6"/>
            <p:cNvSpPr/>
            <p:nvPr/>
          </p:nvSpPr>
          <p:spPr>
            <a:xfrm>
              <a:off x="0" y="0"/>
              <a:ext cx="2472424" cy="2238078"/>
            </a:xfrm>
            <a:custGeom>
              <a:avLst/>
              <a:gdLst/>
              <a:ahLst/>
              <a:cxnLst/>
              <a:rect l="l" t="t" r="r" b="b"/>
              <a:pathLst>
                <a:path w="2472424" h="2238078">
                  <a:moveTo>
                    <a:pt x="0" y="0"/>
                  </a:moveTo>
                  <a:lnTo>
                    <a:pt x="2472424" y="0"/>
                  </a:lnTo>
                  <a:lnTo>
                    <a:pt x="2472424" y="2238078"/>
                  </a:lnTo>
                  <a:lnTo>
                    <a:pt x="0" y="2238078"/>
                  </a:lnTo>
                  <a:close/>
                </a:path>
              </a:pathLst>
            </a:custGeom>
            <a:solidFill>
              <a:srgbClr val="28094B"/>
            </a:solidFill>
          </p:spPr>
        </p:sp>
        <p:sp>
          <p:nvSpPr>
            <p:cNvPr id="7" name="TextBox 7"/>
            <p:cNvSpPr txBox="1"/>
            <p:nvPr/>
          </p:nvSpPr>
          <p:spPr>
            <a:xfrm>
              <a:off x="0" y="-19050"/>
              <a:ext cx="2472424" cy="2257128"/>
            </a:xfrm>
            <a:prstGeom prst="rect">
              <a:avLst/>
            </a:prstGeom>
          </p:spPr>
          <p:txBody>
            <a:bodyPr lIns="50800" tIns="50800" rIns="50800" bIns="50800" rtlCol="0" anchor="ctr"/>
            <a:lstStyle/>
            <a:p>
              <a:pPr algn="ctr">
                <a:lnSpc>
                  <a:spcPts val="1869"/>
                </a:lnSpc>
              </a:pPr>
              <a:endParaRPr/>
            </a:p>
          </p:txBody>
        </p:sp>
      </p:grpSp>
      <p:sp>
        <p:nvSpPr>
          <p:cNvPr id="8" name="Freeform 8"/>
          <p:cNvSpPr/>
          <p:nvPr/>
        </p:nvSpPr>
        <p:spPr>
          <a:xfrm>
            <a:off x="11410020" y="2736915"/>
            <a:ext cx="6536555" cy="6536555"/>
          </a:xfrm>
          <a:custGeom>
            <a:avLst/>
            <a:gdLst/>
            <a:ahLst/>
            <a:cxnLst/>
            <a:rect l="l" t="t" r="r" b="b"/>
            <a:pathLst>
              <a:path w="6536555" h="6536555">
                <a:moveTo>
                  <a:pt x="0" y="0"/>
                </a:moveTo>
                <a:lnTo>
                  <a:pt x="6536556" y="0"/>
                </a:lnTo>
                <a:lnTo>
                  <a:pt x="6536556" y="6536556"/>
                </a:lnTo>
                <a:lnTo>
                  <a:pt x="0" y="6536556"/>
                </a:lnTo>
                <a:lnTo>
                  <a:pt x="0" y="0"/>
                </a:lnTo>
                <a:close/>
              </a:path>
            </a:pathLst>
          </a:custGeom>
          <a:blipFill>
            <a:blip r:embed="rId6"/>
            <a:stretch>
              <a:fillRect/>
            </a:stretch>
          </a:blipFill>
        </p:spPr>
      </p:sp>
      <p:sp>
        <p:nvSpPr>
          <p:cNvPr id="9" name="TextBox 9"/>
          <p:cNvSpPr txBox="1"/>
          <p:nvPr/>
        </p:nvSpPr>
        <p:spPr>
          <a:xfrm>
            <a:off x="1196554" y="877527"/>
            <a:ext cx="9096319" cy="1132332"/>
          </a:xfrm>
          <a:prstGeom prst="rect">
            <a:avLst/>
          </a:prstGeom>
        </p:spPr>
        <p:txBody>
          <a:bodyPr lIns="0" tIns="0" rIns="0" bIns="0" rtlCol="0" anchor="t">
            <a:spAutoFit/>
          </a:bodyPr>
          <a:lstStyle/>
          <a:p>
            <a:pPr algn="l">
              <a:lnSpc>
                <a:spcPts val="8064"/>
              </a:lnSpc>
            </a:pPr>
            <a:r>
              <a:rPr lang="en-US" sz="6400">
                <a:solidFill>
                  <a:srgbClr val="FFFFFF"/>
                </a:solidFill>
                <a:latin typeface="Times New Roman Bold"/>
              </a:rPr>
              <a:t>PROPOSED SYSTEM</a:t>
            </a:r>
          </a:p>
        </p:txBody>
      </p:sp>
      <p:sp>
        <p:nvSpPr>
          <p:cNvPr id="10" name="TextBox 10"/>
          <p:cNvSpPr txBox="1"/>
          <p:nvPr/>
        </p:nvSpPr>
        <p:spPr>
          <a:xfrm>
            <a:off x="383660" y="1733201"/>
            <a:ext cx="9618533" cy="7642028"/>
          </a:xfrm>
          <a:prstGeom prst="rect">
            <a:avLst/>
          </a:prstGeom>
        </p:spPr>
        <p:txBody>
          <a:bodyPr wrap="square" lIns="0" tIns="0" rIns="0" bIns="0" rtlCol="0" anchor="t">
            <a:spAutoFit/>
          </a:bodyPr>
          <a:lstStyle/>
          <a:p>
            <a:pPr marL="775002" lvl="1" indent="-387501" algn="just">
              <a:lnSpc>
                <a:spcPts val="5025"/>
              </a:lnSpc>
              <a:buFont typeface="Arial"/>
              <a:buChar char="•"/>
            </a:pPr>
            <a:r>
              <a:rPr lang="en-US" sz="3589" dirty="0">
                <a:solidFill>
                  <a:srgbClr val="FFFFFF"/>
                </a:solidFill>
                <a:latin typeface="Times New Roman"/>
              </a:rPr>
              <a:t>The proposed IoT-based smart water heater system enhances efficiency, convenience, and control by integrating advanced technology components. </a:t>
            </a:r>
          </a:p>
          <a:p>
            <a:pPr marL="775002" lvl="1" indent="-387501" algn="just">
              <a:lnSpc>
                <a:spcPts val="5025"/>
              </a:lnSpc>
              <a:buFont typeface="Arial"/>
              <a:buChar char="•"/>
            </a:pPr>
            <a:r>
              <a:rPr lang="en-US" sz="3589" dirty="0">
                <a:solidFill>
                  <a:srgbClr val="FFFFFF"/>
                </a:solidFill>
                <a:latin typeface="Times New Roman"/>
              </a:rPr>
              <a:t>The mobile app allows users to monitor real-time data, set heating schedules, and control the heater remotely.</a:t>
            </a:r>
          </a:p>
          <a:p>
            <a:pPr marL="775002" lvl="1" indent="-387501" algn="just">
              <a:lnSpc>
                <a:spcPts val="5025"/>
              </a:lnSpc>
              <a:buFont typeface="Arial"/>
              <a:buChar char="•"/>
            </a:pPr>
            <a:r>
              <a:rPr lang="en-US" sz="3589" dirty="0">
                <a:solidFill>
                  <a:srgbClr val="FFFFFF"/>
                </a:solidFill>
                <a:latin typeface="Times New Roman"/>
              </a:rPr>
              <a:t>The system uses a relay module to control the heating element, automatically turning it off if the temperature exceeds a predefined safety limit, with notifications sent to the user via the Blynk app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668278" y="135011"/>
            <a:ext cx="16230600" cy="1133475"/>
          </a:xfrm>
          <a:prstGeom prst="rect">
            <a:avLst/>
          </a:prstGeom>
        </p:spPr>
        <p:txBody>
          <a:bodyPr lIns="0" tIns="0" rIns="0" bIns="0" rtlCol="0" anchor="t">
            <a:spAutoFit/>
          </a:bodyPr>
          <a:lstStyle/>
          <a:p>
            <a:pPr marL="0" lvl="0" indent="0" algn="ctr">
              <a:lnSpc>
                <a:spcPts val="7920"/>
              </a:lnSpc>
              <a:spcBef>
                <a:spcPct val="0"/>
              </a:spcBef>
            </a:pPr>
            <a:r>
              <a:rPr lang="en-US" sz="6600">
                <a:solidFill>
                  <a:srgbClr val="FFFFFF"/>
                </a:solidFill>
                <a:latin typeface="Times New Roman Bold"/>
              </a:rPr>
              <a:t>TECHNOLOGIES USED</a:t>
            </a:r>
          </a:p>
        </p:txBody>
      </p:sp>
      <p:sp>
        <p:nvSpPr>
          <p:cNvPr id="3" name="Freeform 3"/>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4" name="Freeform 4"/>
          <p:cNvSpPr/>
          <p:nvPr/>
        </p:nvSpPr>
        <p:spPr>
          <a:xfrm>
            <a:off x="2429689" y="1387257"/>
            <a:ext cx="13346041" cy="315452"/>
          </a:xfrm>
          <a:custGeom>
            <a:avLst/>
            <a:gdLst/>
            <a:ahLst/>
            <a:cxnLst/>
            <a:rect l="l" t="t" r="r" b="b"/>
            <a:pathLst>
              <a:path w="13346041" h="315452">
                <a:moveTo>
                  <a:pt x="0" y="0"/>
                </a:moveTo>
                <a:lnTo>
                  <a:pt x="13346041" y="0"/>
                </a:lnTo>
                <a:lnTo>
                  <a:pt x="13346041" y="315452"/>
                </a:lnTo>
                <a:lnTo>
                  <a:pt x="0" y="315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667318" y="2191893"/>
            <a:ext cx="14787823" cy="6947066"/>
            <a:chOff x="0" y="0"/>
            <a:chExt cx="4296965" cy="2018640"/>
          </a:xfrm>
        </p:grpSpPr>
        <p:sp>
          <p:nvSpPr>
            <p:cNvPr id="6" name="Freeform 6"/>
            <p:cNvSpPr/>
            <p:nvPr/>
          </p:nvSpPr>
          <p:spPr>
            <a:xfrm>
              <a:off x="0" y="0"/>
              <a:ext cx="4296964" cy="2018640"/>
            </a:xfrm>
            <a:custGeom>
              <a:avLst/>
              <a:gdLst/>
              <a:ahLst/>
              <a:cxnLst/>
              <a:rect l="l" t="t" r="r" b="b"/>
              <a:pathLst>
                <a:path w="4296964" h="2018640">
                  <a:moveTo>
                    <a:pt x="26700" y="0"/>
                  </a:moveTo>
                  <a:lnTo>
                    <a:pt x="4270264" y="0"/>
                  </a:lnTo>
                  <a:cubicBezTo>
                    <a:pt x="4277346" y="0"/>
                    <a:pt x="4284137" y="2813"/>
                    <a:pt x="4289144" y="7820"/>
                  </a:cubicBezTo>
                  <a:cubicBezTo>
                    <a:pt x="4294151" y="12828"/>
                    <a:pt x="4296964" y="19619"/>
                    <a:pt x="4296964" y="26700"/>
                  </a:cubicBezTo>
                  <a:lnTo>
                    <a:pt x="4296964" y="1991940"/>
                  </a:lnTo>
                  <a:cubicBezTo>
                    <a:pt x="4296964" y="2006686"/>
                    <a:pt x="4285011" y="2018640"/>
                    <a:pt x="4270264" y="2018640"/>
                  </a:cubicBezTo>
                  <a:lnTo>
                    <a:pt x="26700" y="2018640"/>
                  </a:lnTo>
                  <a:cubicBezTo>
                    <a:pt x="19619" y="2018640"/>
                    <a:pt x="12828" y="2015827"/>
                    <a:pt x="7820" y="2010820"/>
                  </a:cubicBezTo>
                  <a:cubicBezTo>
                    <a:pt x="2813" y="2005813"/>
                    <a:pt x="0" y="1999021"/>
                    <a:pt x="0" y="1991940"/>
                  </a:cubicBezTo>
                  <a:lnTo>
                    <a:pt x="0" y="26700"/>
                  </a:lnTo>
                  <a:cubicBezTo>
                    <a:pt x="0" y="11954"/>
                    <a:pt x="11954" y="0"/>
                    <a:pt x="26700" y="0"/>
                  </a:cubicBezTo>
                  <a:close/>
                </a:path>
              </a:pathLst>
            </a:custGeom>
            <a:solidFill>
              <a:srgbClr val="FFFFFF"/>
            </a:solidFill>
          </p:spPr>
        </p:sp>
        <p:sp>
          <p:nvSpPr>
            <p:cNvPr id="7" name="TextBox 7"/>
            <p:cNvSpPr txBox="1"/>
            <p:nvPr/>
          </p:nvSpPr>
          <p:spPr>
            <a:xfrm>
              <a:off x="0" y="-57150"/>
              <a:ext cx="4296965" cy="207579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2648315" y="2203498"/>
            <a:ext cx="13355974" cy="7296567"/>
          </a:xfrm>
          <a:prstGeom prst="rect">
            <a:avLst/>
          </a:prstGeom>
        </p:spPr>
        <p:txBody>
          <a:bodyPr lIns="0" tIns="0" rIns="0" bIns="0" rtlCol="0" anchor="t">
            <a:spAutoFit/>
          </a:bodyPr>
          <a:lstStyle/>
          <a:p>
            <a:pPr marL="887043" lvl="1" indent="-443521" algn="just">
              <a:lnSpc>
                <a:spcPts val="5752"/>
              </a:lnSpc>
              <a:buFont typeface="Arial"/>
              <a:buChar char="•"/>
            </a:pPr>
            <a:r>
              <a:rPr lang="en-US" sz="4108">
                <a:solidFill>
                  <a:srgbClr val="18072B"/>
                </a:solidFill>
                <a:latin typeface="Times New Roman"/>
              </a:rPr>
              <a:t>Microcontrollers/Processors</a:t>
            </a:r>
          </a:p>
          <a:p>
            <a:pPr marL="887043" lvl="1" indent="-443521" algn="just">
              <a:lnSpc>
                <a:spcPts val="5752"/>
              </a:lnSpc>
              <a:buFont typeface="Arial"/>
              <a:buChar char="•"/>
            </a:pPr>
            <a:r>
              <a:rPr lang="en-US" sz="4108">
                <a:solidFill>
                  <a:srgbClr val="18072B"/>
                </a:solidFill>
                <a:latin typeface="Times New Roman"/>
              </a:rPr>
              <a:t>Connectivity Protocols</a:t>
            </a:r>
          </a:p>
          <a:p>
            <a:pPr marL="887043" lvl="1" indent="-443521" algn="just">
              <a:lnSpc>
                <a:spcPts val="5752"/>
              </a:lnSpc>
              <a:buFont typeface="Arial"/>
              <a:buChar char="•"/>
            </a:pPr>
            <a:r>
              <a:rPr lang="en-US" sz="4108">
                <a:solidFill>
                  <a:srgbClr val="18072B"/>
                </a:solidFill>
                <a:latin typeface="Times New Roman"/>
              </a:rPr>
              <a:t>IoT Platform</a:t>
            </a:r>
          </a:p>
          <a:p>
            <a:pPr marL="887043" lvl="1" indent="-443521" algn="just">
              <a:lnSpc>
                <a:spcPts val="5752"/>
              </a:lnSpc>
              <a:buFont typeface="Arial"/>
              <a:buChar char="•"/>
            </a:pPr>
            <a:r>
              <a:rPr lang="en-US" sz="4108">
                <a:solidFill>
                  <a:srgbClr val="18072B"/>
                </a:solidFill>
                <a:latin typeface="Times New Roman"/>
              </a:rPr>
              <a:t>Sensors</a:t>
            </a:r>
          </a:p>
          <a:p>
            <a:pPr marL="887043" lvl="1" indent="-443521" algn="just">
              <a:lnSpc>
                <a:spcPts val="5752"/>
              </a:lnSpc>
              <a:buFont typeface="Arial"/>
              <a:buChar char="•"/>
            </a:pPr>
            <a:r>
              <a:rPr lang="en-US" sz="4108">
                <a:solidFill>
                  <a:srgbClr val="18072B"/>
                </a:solidFill>
                <a:latin typeface="Times New Roman"/>
              </a:rPr>
              <a:t>Web Interface</a:t>
            </a:r>
          </a:p>
          <a:p>
            <a:pPr marL="887043" lvl="1" indent="-443521" algn="just">
              <a:lnSpc>
                <a:spcPts val="5752"/>
              </a:lnSpc>
              <a:buFont typeface="Arial"/>
              <a:buChar char="•"/>
            </a:pPr>
            <a:r>
              <a:rPr lang="en-US" sz="4108">
                <a:solidFill>
                  <a:srgbClr val="18072B"/>
                </a:solidFill>
                <a:latin typeface="Times New Roman"/>
              </a:rPr>
              <a:t>Cloud Computing</a:t>
            </a:r>
          </a:p>
          <a:p>
            <a:pPr marL="887043" lvl="1" indent="-443521" algn="just">
              <a:lnSpc>
                <a:spcPts val="5752"/>
              </a:lnSpc>
              <a:buFont typeface="Arial"/>
              <a:buChar char="•"/>
            </a:pPr>
            <a:r>
              <a:rPr lang="en-US" sz="4108">
                <a:solidFill>
                  <a:srgbClr val="18072B"/>
                </a:solidFill>
                <a:latin typeface="Times New Roman"/>
              </a:rPr>
              <a:t>Security Measures</a:t>
            </a:r>
          </a:p>
          <a:p>
            <a:pPr marL="887043" lvl="1" indent="-443521" algn="just">
              <a:lnSpc>
                <a:spcPts val="5752"/>
              </a:lnSpc>
              <a:buFont typeface="Arial"/>
              <a:buChar char="•"/>
            </a:pPr>
            <a:r>
              <a:rPr lang="en-US" sz="4108">
                <a:solidFill>
                  <a:srgbClr val="18072B"/>
                </a:solidFill>
                <a:latin typeface="Times New Roman"/>
              </a:rPr>
              <a:t>Power Management</a:t>
            </a:r>
          </a:p>
          <a:p>
            <a:pPr marL="887043" lvl="1" indent="-443521" algn="just">
              <a:lnSpc>
                <a:spcPts val="5752"/>
              </a:lnSpc>
              <a:buFont typeface="Arial"/>
              <a:buChar char="•"/>
            </a:pPr>
            <a:r>
              <a:rPr lang="en-US" sz="4108">
                <a:solidFill>
                  <a:srgbClr val="18072B"/>
                </a:solidFill>
                <a:latin typeface="Times New Roman"/>
              </a:rPr>
              <a:t>Integration with Smart Home Ecosystems</a:t>
            </a:r>
          </a:p>
          <a:p>
            <a:pPr algn="just">
              <a:lnSpc>
                <a:spcPts val="5752"/>
              </a:lnSpc>
            </a:pPr>
            <a:endParaRPr lang="en-US" sz="4108">
              <a:solidFill>
                <a:srgbClr val="18072B"/>
              </a:solidFill>
              <a:latin typeface="Times New Roman"/>
            </a:endParaRPr>
          </a:p>
        </p:txBody>
      </p:sp>
      <p:sp>
        <p:nvSpPr>
          <p:cNvPr id="9" name="Freeform 9"/>
          <p:cNvSpPr/>
          <p:nvPr/>
        </p:nvSpPr>
        <p:spPr>
          <a:xfrm rot="5400000">
            <a:off x="485504" y="2045780"/>
            <a:ext cx="16262788" cy="2020222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5589789" y="2552700"/>
            <a:ext cx="11842714" cy="11842714"/>
          </a:xfrm>
          <a:custGeom>
            <a:avLst/>
            <a:gdLst/>
            <a:ahLst/>
            <a:cxnLst/>
            <a:rect l="l" t="t" r="r" b="b"/>
            <a:pathLst>
              <a:path w="11842714" h="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100000">
            <a:off x="15171541" y="12095451"/>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6344147" y="12274439"/>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14795156" y="12764100"/>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275416" y="1028700"/>
            <a:ext cx="9250584" cy="8948417"/>
          </a:xfrm>
          <a:custGeom>
            <a:avLst/>
            <a:gdLst/>
            <a:ahLst/>
            <a:cxnLst/>
            <a:rect l="l" t="t" r="r" b="b"/>
            <a:pathLst>
              <a:path w="6734290" h="8948417">
                <a:moveTo>
                  <a:pt x="0" y="0"/>
                </a:moveTo>
                <a:lnTo>
                  <a:pt x="6734290" y="0"/>
                </a:lnTo>
                <a:lnTo>
                  <a:pt x="6734290" y="8948417"/>
                </a:lnTo>
                <a:lnTo>
                  <a:pt x="0" y="8948417"/>
                </a:lnTo>
                <a:lnTo>
                  <a:pt x="0" y="0"/>
                </a:lnTo>
                <a:close/>
              </a:path>
            </a:pathLst>
          </a:custGeom>
          <a:blipFill>
            <a:blip r:embed="rId6"/>
            <a:stretch>
              <a:fillRect r="-1398"/>
            </a:stretch>
          </a:blipFill>
        </p:spPr>
      </p:sp>
      <p:sp>
        <p:nvSpPr>
          <p:cNvPr id="7" name="TextBox 7"/>
          <p:cNvSpPr txBox="1"/>
          <p:nvPr/>
        </p:nvSpPr>
        <p:spPr>
          <a:xfrm>
            <a:off x="1028700" y="333375"/>
            <a:ext cx="11033355" cy="2219325"/>
          </a:xfrm>
          <a:prstGeom prst="rect">
            <a:avLst/>
          </a:prstGeom>
        </p:spPr>
        <p:txBody>
          <a:bodyPr lIns="0" tIns="0" rIns="0" bIns="0" rtlCol="0" anchor="t">
            <a:spAutoFit/>
          </a:bodyPr>
          <a:lstStyle/>
          <a:p>
            <a:pPr algn="l">
              <a:lnSpc>
                <a:spcPts val="8400"/>
              </a:lnSpc>
            </a:pPr>
            <a:r>
              <a:rPr lang="en-US" sz="6000">
                <a:solidFill>
                  <a:srgbClr val="FFFFFF"/>
                </a:solidFill>
                <a:latin typeface="Times New Roman Bold"/>
              </a:rPr>
              <a:t>SYSTEM </a:t>
            </a:r>
          </a:p>
          <a:p>
            <a:pPr algn="l">
              <a:lnSpc>
                <a:spcPts val="8400"/>
              </a:lnSpc>
            </a:pPr>
            <a:r>
              <a:rPr lang="en-US" sz="6000">
                <a:solidFill>
                  <a:srgbClr val="FFFFFF"/>
                </a:solidFill>
                <a:latin typeface="Times New Roman Bold"/>
              </a:rPr>
              <a:t>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1411237" y="-2474947"/>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Components</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26" name="Picture 2" descr="Image result for pir sensor">
            <a:extLst>
              <a:ext uri="{FF2B5EF4-FFF2-40B4-BE49-F238E27FC236}">
                <a16:creationId xmlns:a16="http://schemas.microsoft.com/office/drawing/2014/main" id="{04C4B362-481B-2FB0-74A0-23E286C14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3986" y="2240271"/>
            <a:ext cx="2717800" cy="24384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DDB8E3-2DEC-D013-1FC7-4B3C9B7019C2}"/>
              </a:ext>
            </a:extLst>
          </p:cNvPr>
          <p:cNvSpPr txBox="1"/>
          <p:nvPr/>
        </p:nvSpPr>
        <p:spPr>
          <a:xfrm>
            <a:off x="1905000" y="4278621"/>
            <a:ext cx="1415772" cy="400110"/>
          </a:xfrm>
          <a:prstGeom prst="rect">
            <a:avLst/>
          </a:prstGeom>
          <a:noFill/>
        </p:spPr>
        <p:txBody>
          <a:bodyPr wrap="none" rtlCol="0">
            <a:spAutoFit/>
          </a:bodyPr>
          <a:lstStyle/>
          <a:p>
            <a:r>
              <a:rPr lang="en-US" sz="2000" dirty="0">
                <a:solidFill>
                  <a:schemeClr val="bg1"/>
                </a:solidFill>
              </a:rPr>
              <a:t>PIR SENSOR</a:t>
            </a:r>
            <a:endParaRPr lang="en-IN" sz="2000" dirty="0">
              <a:solidFill>
                <a:schemeClr val="bg1"/>
              </a:solidFill>
            </a:endParaRPr>
          </a:p>
        </p:txBody>
      </p:sp>
      <p:pic>
        <p:nvPicPr>
          <p:cNvPr id="1028" name="Picture 4" descr="Probots K Type Thermocouple Temperature Sensor with MAX6675 Module Buy ...">
            <a:extLst>
              <a:ext uri="{FF2B5EF4-FFF2-40B4-BE49-F238E27FC236}">
                <a16:creationId xmlns:a16="http://schemas.microsoft.com/office/drawing/2014/main" id="{EBBA5303-A12A-858F-E3E0-79CD3119A7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76900" y="2225046"/>
            <a:ext cx="3467100" cy="24536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FDD480-720C-CCA4-328C-2498F193E0F0}"/>
              </a:ext>
            </a:extLst>
          </p:cNvPr>
          <p:cNvSpPr txBox="1"/>
          <p:nvPr/>
        </p:nvSpPr>
        <p:spPr>
          <a:xfrm>
            <a:off x="6545654" y="4309399"/>
            <a:ext cx="2221762" cy="369332"/>
          </a:xfrm>
          <a:prstGeom prst="rect">
            <a:avLst/>
          </a:prstGeom>
          <a:noFill/>
        </p:spPr>
        <p:txBody>
          <a:bodyPr wrap="none" rtlCol="0">
            <a:spAutoFit/>
          </a:bodyPr>
          <a:lstStyle/>
          <a:p>
            <a:r>
              <a:rPr lang="en-US" dirty="0"/>
              <a:t>Thermocouple sensor</a:t>
            </a:r>
            <a:endParaRPr lang="en-IN" dirty="0"/>
          </a:p>
        </p:txBody>
      </p:sp>
      <p:pic>
        <p:nvPicPr>
          <p:cNvPr id="1030" name="Picture 6" descr="5V One 1 Channel Relay Module Board – Blue PCB Electronics">
            <a:extLst>
              <a:ext uri="{FF2B5EF4-FFF2-40B4-BE49-F238E27FC236}">
                <a16:creationId xmlns:a16="http://schemas.microsoft.com/office/drawing/2014/main" id="{4EA14D01-8A2E-6336-395D-D381B9DE16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45933" y="2240271"/>
            <a:ext cx="3459383" cy="24536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CCA9FB9-5FBC-34C6-268D-3064C4B92C19}"/>
              </a:ext>
            </a:extLst>
          </p:cNvPr>
          <p:cNvSpPr txBox="1"/>
          <p:nvPr/>
        </p:nvSpPr>
        <p:spPr>
          <a:xfrm>
            <a:off x="12954000" y="4152900"/>
            <a:ext cx="2057400" cy="400110"/>
          </a:xfrm>
          <a:prstGeom prst="rect">
            <a:avLst/>
          </a:prstGeom>
          <a:noFill/>
        </p:spPr>
        <p:txBody>
          <a:bodyPr wrap="square" rtlCol="0">
            <a:spAutoFit/>
          </a:bodyPr>
          <a:lstStyle/>
          <a:p>
            <a:r>
              <a:rPr lang="en-US" sz="2000" dirty="0"/>
              <a:t>Relay</a:t>
            </a:r>
            <a:r>
              <a:rPr lang="en-US" dirty="0"/>
              <a:t> </a:t>
            </a:r>
            <a:r>
              <a:rPr lang="en-US" sz="2000" dirty="0"/>
              <a:t>module</a:t>
            </a:r>
            <a:endParaRPr lang="en-IN" sz="2000" dirty="0"/>
          </a:p>
        </p:txBody>
      </p:sp>
      <p:pic>
        <p:nvPicPr>
          <p:cNvPr id="1032" name="Picture 8" descr="Esp32 Wroom 32s">
            <a:extLst>
              <a:ext uri="{FF2B5EF4-FFF2-40B4-BE49-F238E27FC236}">
                <a16:creationId xmlns:a16="http://schemas.microsoft.com/office/drawing/2014/main" id="{C50A280B-A0C3-BC94-D9EC-8ED40096E8F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7069" b="21630"/>
          <a:stretch/>
        </p:blipFill>
        <p:spPr bwMode="auto">
          <a:xfrm>
            <a:off x="1236827" y="5829300"/>
            <a:ext cx="4025838" cy="32080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476C8-86FB-BC0F-EBC7-F6380200E384}"/>
              </a:ext>
            </a:extLst>
          </p:cNvPr>
          <p:cNvSpPr txBox="1"/>
          <p:nvPr/>
        </p:nvSpPr>
        <p:spPr>
          <a:xfrm>
            <a:off x="3810000" y="8388906"/>
            <a:ext cx="818557" cy="400110"/>
          </a:xfrm>
          <a:prstGeom prst="rect">
            <a:avLst/>
          </a:prstGeom>
          <a:noFill/>
        </p:spPr>
        <p:txBody>
          <a:bodyPr wrap="none" rtlCol="0">
            <a:spAutoFit/>
          </a:bodyPr>
          <a:lstStyle/>
          <a:p>
            <a:r>
              <a:rPr lang="en-US" sz="2000" dirty="0"/>
              <a:t>ESP32</a:t>
            </a:r>
            <a:endParaRPr lang="en-IN" sz="2000" dirty="0"/>
          </a:p>
        </p:txBody>
      </p:sp>
      <p:sp>
        <p:nvSpPr>
          <p:cNvPr id="11" name="TextBox 10">
            <a:extLst>
              <a:ext uri="{FF2B5EF4-FFF2-40B4-BE49-F238E27FC236}">
                <a16:creationId xmlns:a16="http://schemas.microsoft.com/office/drawing/2014/main" id="{E38B4924-EA81-2B42-ED40-2C8DFD39FE21}"/>
              </a:ext>
            </a:extLst>
          </p:cNvPr>
          <p:cNvSpPr txBox="1"/>
          <p:nvPr/>
        </p:nvSpPr>
        <p:spPr>
          <a:xfrm>
            <a:off x="8001000" y="6057900"/>
            <a:ext cx="4191000" cy="1754326"/>
          </a:xfrm>
          <a:prstGeom prst="rect">
            <a:avLst/>
          </a:prstGeom>
          <a:noFill/>
        </p:spPr>
        <p:txBody>
          <a:bodyPr wrap="square" rtlCol="0">
            <a:spAutoFit/>
          </a:bodyPr>
          <a:lstStyle/>
          <a:p>
            <a:pPr marL="457200" indent="-457200">
              <a:buFont typeface="Wingdings" panose="05000000000000000000" pitchFamily="2" charset="2"/>
              <a:buChar char="q"/>
            </a:pPr>
            <a:r>
              <a:rPr lang="en-US" sz="3600" dirty="0">
                <a:solidFill>
                  <a:schemeClr val="bg1"/>
                </a:solidFill>
              </a:rPr>
              <a:t>Jumper cables</a:t>
            </a:r>
          </a:p>
          <a:p>
            <a:pPr marL="457200" indent="-457200">
              <a:buFont typeface="Wingdings" panose="05000000000000000000" pitchFamily="2" charset="2"/>
              <a:buChar char="q"/>
            </a:pPr>
            <a:r>
              <a:rPr lang="en-IN" sz="3600" dirty="0" err="1">
                <a:solidFill>
                  <a:schemeClr val="bg1"/>
                </a:solidFill>
              </a:rPr>
              <a:t>BreadBoard</a:t>
            </a:r>
            <a:endParaRPr lang="en-IN" sz="3600" dirty="0">
              <a:solidFill>
                <a:schemeClr val="bg1"/>
              </a:solidFill>
            </a:endParaRPr>
          </a:p>
          <a:p>
            <a:pPr marL="457200" indent="-457200">
              <a:buFont typeface="Wingdings" panose="05000000000000000000" pitchFamily="2" charset="2"/>
              <a:buChar char="q"/>
            </a:pPr>
            <a:r>
              <a:rPr lang="en-IN" sz="3600" dirty="0">
                <a:solidFill>
                  <a:schemeClr val="bg1"/>
                </a:solidFill>
              </a:rPr>
              <a:t>Blynk IOT</a:t>
            </a:r>
            <a:endParaRPr lang="en-US" sz="36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842</Words>
  <Application>Microsoft Office PowerPoint</Application>
  <PresentationFormat>Custom</PresentationFormat>
  <Paragraphs>85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Wingdings</vt:lpstr>
      <vt:lpstr>Times New Roman Bold</vt:lpstr>
      <vt:lpstr>Times New Roman</vt:lpstr>
      <vt:lpstr>Roboto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PPT</dc:title>
  <cp:lastModifiedBy>Ram prakash</cp:lastModifiedBy>
  <cp:revision>8</cp:revision>
  <dcterms:created xsi:type="dcterms:W3CDTF">2006-08-16T00:00:00Z</dcterms:created>
  <dcterms:modified xsi:type="dcterms:W3CDTF">2024-05-20T13:32:18Z</dcterms:modified>
  <dc:identifier>DAGFlVgxgUw</dc:identifier>
</cp:coreProperties>
</file>